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4"/>
  </p:notesMasterIdLst>
  <p:sldIdLst>
    <p:sldId id="338" r:id="rId3"/>
    <p:sldId id="260" r:id="rId4"/>
    <p:sldId id="342" r:id="rId5"/>
    <p:sldId id="343" r:id="rId6"/>
    <p:sldId id="346" r:id="rId7"/>
    <p:sldId id="292" r:id="rId8"/>
    <p:sldId id="296" r:id="rId9"/>
    <p:sldId id="331" r:id="rId10"/>
    <p:sldId id="309" r:id="rId11"/>
    <p:sldId id="339" r:id="rId12"/>
    <p:sldId id="340" r:id="rId13"/>
    <p:sldId id="341" r:id="rId14"/>
    <p:sldId id="335" r:id="rId15"/>
    <p:sldId id="337" r:id="rId16"/>
    <p:sldId id="336" r:id="rId17"/>
    <p:sldId id="313" r:id="rId18"/>
    <p:sldId id="318" r:id="rId19"/>
    <p:sldId id="321" r:id="rId20"/>
    <p:sldId id="323" r:id="rId21"/>
    <p:sldId id="275" r:id="rId22"/>
    <p:sldId id="31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F24"/>
    <a:srgbClr val="EBEEF2"/>
    <a:srgbClr val="FEC224"/>
    <a:srgbClr val="FFD46F"/>
    <a:srgbClr val="FFEFCC"/>
    <a:srgbClr val="FFEFCD"/>
    <a:srgbClr val="DDD8D6"/>
    <a:srgbClr val="090FC3"/>
    <a:srgbClr val="818380"/>
    <a:srgbClr val="0A1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/>
    <p:restoredTop sz="94705"/>
  </p:normalViewPr>
  <p:slideViewPr>
    <p:cSldViewPr snapToGrid="0" snapToObjects="1">
      <p:cViewPr varScale="1">
        <p:scale>
          <a:sx n="62" d="100"/>
          <a:sy n="62" d="100"/>
        </p:scale>
        <p:origin x="7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Daniel Young" userId="e40de098-5879-4181-8417-970ce9c94469" providerId="ADAL" clId="{FA4C4A77-3C6D-42D1-B3DD-01B63FD02F55}"/>
    <pc:docChg chg="undo custSel modSld">
      <pc:chgData name="Brian Daniel Young" userId="e40de098-5879-4181-8417-970ce9c94469" providerId="ADAL" clId="{FA4C4A77-3C6D-42D1-B3DD-01B63FD02F55}" dt="2022-02-14T14:39:21.260" v="138" actId="20577"/>
      <pc:docMkLst>
        <pc:docMk/>
      </pc:docMkLst>
      <pc:sldChg chg="delSp modSp mod">
        <pc:chgData name="Brian Daniel Young" userId="e40de098-5879-4181-8417-970ce9c94469" providerId="ADAL" clId="{FA4C4A77-3C6D-42D1-B3DD-01B63FD02F55}" dt="2022-02-14T14:39:21.260" v="138" actId="20577"/>
        <pc:sldMkLst>
          <pc:docMk/>
          <pc:sldMk cId="2670352561" sldId="331"/>
        </pc:sldMkLst>
        <pc:spChg chg="mod">
          <ac:chgData name="Brian Daniel Young" userId="e40de098-5879-4181-8417-970ce9c94469" providerId="ADAL" clId="{FA4C4A77-3C6D-42D1-B3DD-01B63FD02F55}" dt="2022-02-14T14:39:21.260" v="138" actId="20577"/>
          <ac:spMkLst>
            <pc:docMk/>
            <pc:sldMk cId="2670352561" sldId="331"/>
            <ac:spMk id="9" creationId="{7A6E5110-C4B2-9D45-A24A-B21CF186C81C}"/>
          </ac:spMkLst>
        </pc:spChg>
        <pc:picChg chg="del">
          <ac:chgData name="Brian Daniel Young" userId="e40de098-5879-4181-8417-970ce9c94469" providerId="ADAL" clId="{FA4C4A77-3C6D-42D1-B3DD-01B63FD02F55}" dt="2022-02-14T01:50:09.855" v="3" actId="478"/>
          <ac:picMkLst>
            <pc:docMk/>
            <pc:sldMk cId="2670352561" sldId="331"/>
            <ac:picMk id="14" creationId="{9353A0F6-95B6-234A-84E1-C7A28F6CBEBC}"/>
          </ac:picMkLst>
        </pc:picChg>
        <pc:picChg chg="del">
          <ac:chgData name="Brian Daniel Young" userId="e40de098-5879-4181-8417-970ce9c94469" providerId="ADAL" clId="{FA4C4A77-3C6D-42D1-B3DD-01B63FD02F55}" dt="2022-02-14T01:49:44.812" v="0" actId="478"/>
          <ac:picMkLst>
            <pc:docMk/>
            <pc:sldMk cId="2670352561" sldId="331"/>
            <ac:picMk id="15" creationId="{8256A306-3172-AA47-8421-181F8A6CB918}"/>
          </ac:picMkLst>
        </pc:picChg>
        <pc:picChg chg="del">
          <ac:chgData name="Brian Daniel Young" userId="e40de098-5879-4181-8417-970ce9c94469" providerId="ADAL" clId="{FA4C4A77-3C6D-42D1-B3DD-01B63FD02F55}" dt="2022-02-14T01:49:47.222" v="1" actId="478"/>
          <ac:picMkLst>
            <pc:docMk/>
            <pc:sldMk cId="2670352561" sldId="331"/>
            <ac:picMk id="16" creationId="{BDA9E24F-2E4D-6F44-9E84-E8A50ED782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EB5EF-F9AB-DD40-AA3A-C4172981D5AB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70BC9-3A98-6C41-BEB5-93F32222C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7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70BC9-3A98-6C41-BEB5-93F32222CE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4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209F-658A-9C47-AB20-0638CB06F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7DB39-F4FC-E045-9D1A-415B27F42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86C2D-A641-234F-8F3B-F5B61676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7512-FF63-4849-96A5-34E0FAB8C0D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245B3-5A0F-F64A-8C46-459A0AF3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EEC9A-E793-F349-B91C-6CAEE83C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FCA-2086-0F4A-88C7-1CAF4F71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6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3334-6727-9449-A13B-010B8F51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773EA-38C7-8043-A54C-9E89C1A42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692E2-39B8-B240-AD00-84AB0B68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7512-FF63-4849-96A5-34E0FAB8C0D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A8DF4-5878-B744-8990-E16B10B2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CB9B3-1F23-0E47-86AE-932E0BBF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FCA-2086-0F4A-88C7-1CAF4F71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1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830D7-3054-8E4E-BFA3-421B2387E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CB981-3867-EE45-90EC-D755E53F4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27DC4-09B8-9E44-A93A-FE67E30E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7512-FF63-4849-96A5-34E0FAB8C0D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DA075-C30B-814A-A95C-0BB0E041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10050-1355-1445-9751-E11017AC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FCA-2086-0F4A-88C7-1CAF4F71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2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2/13/2022</a:t>
            </a:fld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47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2/13/2022</a:t>
            </a:fld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6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2/13/2022</a:t>
            </a:fld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8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2/13/2022</a:t>
            </a:fld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60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2/13/2022</a:t>
            </a:fld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7715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2/13/2022</a:t>
            </a:fld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588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2/13/2022</a:t>
            </a:fld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42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2/13/2022</a:t>
            </a:fld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5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9D81-4BCA-F645-BE97-8FB8789C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87D5F-B8BA-4D4C-8842-F1835F34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F64-4FFC-9749-A01B-8B781AF2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7512-FF63-4849-96A5-34E0FAB8C0D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E030A-82AB-6844-8E47-597A70FF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4E1-0955-8E4F-8D4D-B50DD662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FCA-2086-0F4A-88C7-1CAF4F71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43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2/13/2022</a:t>
            </a:fld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84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2/13/2022</a:t>
            </a:fld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5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2/13/2022</a:t>
            </a:fld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4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B7E5-CC79-6A4B-A592-EAB13B9ED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17F87-045E-EC41-9525-3C98BA6C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E021E-EBA3-9346-B36B-0FF0CC76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7512-FF63-4849-96A5-34E0FAB8C0D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CF954-D54C-BF42-ABDF-D22DA824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43440-6C42-A643-BBCB-ECFF3FE7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FCA-2086-0F4A-88C7-1CAF4F71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5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EBE8C-0236-624F-BF10-EBD33E75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9324E-0D5E-8A4F-B7D8-42CAD575A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9ADE6-C6B9-AD43-816B-47EEBABDE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1D895-51A1-AC4D-9EAE-39D842F2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7512-FF63-4849-96A5-34E0FAB8C0D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BAC3F-75C3-A944-87FF-C7A58A3E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6BC29-893B-7B4F-BDE3-12D38AC8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FCA-2086-0F4A-88C7-1CAF4F71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5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4CBE-EEFC-EE49-A359-B1036F51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5A8DB-EB8E-2343-B903-55DB91828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C5750-DC02-F64F-84AC-9E6B3FF5D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56378-7BD6-DD41-9EB9-59E01DEE3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D8523-A5F7-FE43-857E-05C41B401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2657C7-BB8E-FC48-BA84-4124DE5D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7512-FF63-4849-96A5-34E0FAB8C0D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00DEA4-4687-C848-BE23-C875DD99F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41A18-C207-E843-AB0F-886EA9E4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FCA-2086-0F4A-88C7-1CAF4F71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5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D609-EE26-BF4A-9DBC-B106D249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4A1FB-1DE2-7348-8BD8-8ECF47A5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7512-FF63-4849-96A5-34E0FAB8C0D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255A3-07DA-6143-BEF8-CC6AD603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6378B-815B-484D-9C7B-034038AF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FCA-2086-0F4A-88C7-1CAF4F71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3E417-D316-D945-9A68-48A31A4F6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7512-FF63-4849-96A5-34E0FAB8C0D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0C259-235B-9E47-AA26-F7EBC72E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E3F41-5555-1545-BC38-D5A4BB59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FCA-2086-0F4A-88C7-1CAF4F71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3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1F0B-EC0F-5145-AD6E-53EC081B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9BDC1-1618-FA4F-B252-C7A02EB1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4557F-6228-3A43-A720-CD3BE46EE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CA9B0-6E6F-5049-9C74-D010D974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7512-FF63-4849-96A5-34E0FAB8C0D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341CE-A7DC-5D40-9E47-174985D97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60EC9-C99F-0F44-9A60-4B7614C5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FCA-2086-0F4A-88C7-1CAF4F71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6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BA4A6-6006-154E-B1FE-3DD6FA11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82AFA7-1D00-D643-89FB-9E1EA4D4D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FF353-C25F-2546-AEA5-9551E9776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A7AEF-F62C-D24C-B942-B9A4E345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7512-FF63-4849-96A5-34E0FAB8C0D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98CAA-D068-814E-AADE-D1D5D73B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8DB4E-AF04-404B-9361-B4AD11CE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FCA-2086-0F4A-88C7-1CAF4F71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50460-CCF2-0142-A3D8-D105F027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242A2-B4B5-C64B-8EFC-0D5E2E228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D6686-C5AC-C344-90F5-1321A47E6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27512-FF63-4849-96A5-34E0FAB8C0D1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160AC-2414-324F-99C0-F937E36CF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38B7-2949-7345-992C-F70F8BA10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ECFCA-2086-0F4A-88C7-1CAF4F717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3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2/13/2022</a:t>
            </a:fld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99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5776A-D0AC-6B45-B12D-9D8CC466C33B}"/>
              </a:ext>
            </a:extLst>
          </p:cNvPr>
          <p:cNvSpPr txBox="1"/>
          <p:nvPr/>
        </p:nvSpPr>
        <p:spPr>
          <a:xfrm>
            <a:off x="740184" y="1718250"/>
            <a:ext cx="677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FOUNDERS &amp; INNOVATION THRIVE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A5788-B94D-B849-A1C0-DFC35DCD2E72}"/>
              </a:ext>
            </a:extLst>
          </p:cNvPr>
          <p:cNvSpPr/>
          <p:nvPr/>
        </p:nvSpPr>
        <p:spPr>
          <a:xfrm>
            <a:off x="826546" y="2286000"/>
            <a:ext cx="595854" cy="101600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06401-291A-F047-9D0D-75A69D2796F1}"/>
              </a:ext>
            </a:extLst>
          </p:cNvPr>
          <p:cNvSpPr txBox="1"/>
          <p:nvPr/>
        </p:nvSpPr>
        <p:spPr>
          <a:xfrm>
            <a:off x="668765" y="2477850"/>
            <a:ext cx="837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IMPACT 307</a:t>
            </a:r>
            <a:endParaRPr lang="en-US" sz="36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0" name="Picture 9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368992FE-859A-D146-BC3D-77087257F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333" y="5751973"/>
            <a:ext cx="3005816" cy="8405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95F1F3-E385-4844-AD36-1669FBD5C2AA}"/>
              </a:ext>
            </a:extLst>
          </p:cNvPr>
          <p:cNvSpPr txBox="1"/>
          <p:nvPr/>
        </p:nvSpPr>
        <p:spPr>
          <a:xfrm>
            <a:off x="2612802" y="3837871"/>
            <a:ext cx="6966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Increasing Entrepreneurial Services in Wyoming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A2E86-7DD2-493E-B776-935076964A7B}"/>
              </a:ext>
            </a:extLst>
          </p:cNvPr>
          <p:cNvSpPr txBox="1"/>
          <p:nvPr/>
        </p:nvSpPr>
        <p:spPr>
          <a:xfrm>
            <a:off x="314108" y="5607671"/>
            <a:ext cx="221658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Brian Young</a:t>
            </a:r>
          </a:p>
          <a:p>
            <a:pPr algn="ctr"/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Assistant Director</a:t>
            </a:r>
          </a:p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Central Wyoming</a:t>
            </a:r>
          </a:p>
        </p:txBody>
      </p:sp>
    </p:spTree>
    <p:extLst>
      <p:ext uri="{BB962C8B-B14F-4D97-AF65-F5344CB8AC3E}">
        <p14:creationId xmlns:p14="http://schemas.microsoft.com/office/powerpoint/2010/main" val="191224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5776A-D0AC-6B45-B12D-9D8CC466C33B}"/>
              </a:ext>
            </a:extLst>
          </p:cNvPr>
          <p:cNvSpPr txBox="1"/>
          <p:nvPr/>
        </p:nvSpPr>
        <p:spPr>
          <a:xfrm>
            <a:off x="740184" y="1718250"/>
            <a:ext cx="677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IMPACT 307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A5788-B94D-B849-A1C0-DFC35DCD2E72}"/>
              </a:ext>
            </a:extLst>
          </p:cNvPr>
          <p:cNvSpPr/>
          <p:nvPr/>
        </p:nvSpPr>
        <p:spPr>
          <a:xfrm>
            <a:off x="826546" y="2286000"/>
            <a:ext cx="595854" cy="101600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06401-291A-F047-9D0D-75A69D2796F1}"/>
              </a:ext>
            </a:extLst>
          </p:cNvPr>
          <p:cNvSpPr txBox="1"/>
          <p:nvPr/>
        </p:nvSpPr>
        <p:spPr>
          <a:xfrm>
            <a:off x="668765" y="2477850"/>
            <a:ext cx="837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IMPACT Fremont Overview</a:t>
            </a:r>
          </a:p>
        </p:txBody>
      </p:sp>
      <p:pic>
        <p:nvPicPr>
          <p:cNvPr id="10" name="Picture 9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368992FE-859A-D146-BC3D-77087257F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333" y="5751973"/>
            <a:ext cx="3005816" cy="8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3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D150BE-5AF0-D646-9D92-36B9F4259790}"/>
              </a:ext>
            </a:extLst>
          </p:cNvPr>
          <p:cNvSpPr/>
          <p:nvPr/>
        </p:nvSpPr>
        <p:spPr>
          <a:xfrm>
            <a:off x="763929" y="323273"/>
            <a:ext cx="492216" cy="76175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C65EA-BB80-D840-9F3E-54669822E64E}"/>
              </a:ext>
            </a:extLst>
          </p:cNvPr>
          <p:cNvSpPr txBox="1"/>
          <p:nvPr/>
        </p:nvSpPr>
        <p:spPr>
          <a:xfrm>
            <a:off x="648181" y="439839"/>
            <a:ext cx="769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Fremont County Successes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5E0FD-6643-E34B-A44F-C7DB5A0BDE19}"/>
              </a:ext>
            </a:extLst>
          </p:cNvPr>
          <p:cNvSpPr txBox="1"/>
          <p:nvPr/>
        </p:nvSpPr>
        <p:spPr>
          <a:xfrm>
            <a:off x="763929" y="1065005"/>
            <a:ext cx="836956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Local Start-Up Companies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11 Companies Receiving Mentoring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Year-round Business Mentoring Programming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Start-Up Challenge Participants</a:t>
            </a:r>
            <a:b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28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Fremont County Start-Up Challenge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Targeted $50k Seed Fund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CWC Innovation Center at County 10 Building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3-5 Companies Started Annually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Utilize interns from CWC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Local Judges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$51,000 Subaward to CWC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Local EDO Engagement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IDEA Inc., LEDA, WRD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5C3A55-B50C-0245-BFE1-4EB2FB4A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57098" y="5929130"/>
            <a:ext cx="1823014" cy="9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5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D150BE-5AF0-D646-9D92-36B9F4259790}"/>
              </a:ext>
            </a:extLst>
          </p:cNvPr>
          <p:cNvSpPr/>
          <p:nvPr/>
        </p:nvSpPr>
        <p:spPr>
          <a:xfrm>
            <a:off x="763929" y="323273"/>
            <a:ext cx="492216" cy="76175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C65EA-BB80-D840-9F3E-54669822E64E}"/>
              </a:ext>
            </a:extLst>
          </p:cNvPr>
          <p:cNvSpPr txBox="1"/>
          <p:nvPr/>
        </p:nvSpPr>
        <p:spPr>
          <a:xfrm>
            <a:off x="648181" y="439839"/>
            <a:ext cx="769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Fremont County Successes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5E0FD-6643-E34B-A44F-C7DB5A0BDE19}"/>
              </a:ext>
            </a:extLst>
          </p:cNvPr>
          <p:cNvSpPr txBox="1"/>
          <p:nvPr/>
        </p:nvSpPr>
        <p:spPr>
          <a:xfrm>
            <a:off x="763929" y="1065005"/>
            <a:ext cx="7234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Expand CWC Entrepreneurial Offerings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Workshops and Bootcamps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Entrepreneur Essentials (EE)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Expand Entrepreneurship Curriculum</a:t>
            </a:r>
            <a:b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28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Potential Incubator Space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CWC Bootstrap Innovation Center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Maker Space 307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County 10 At Work Coworking Space</a:t>
            </a:r>
            <a:b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28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Youth Entrepreneurship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High School Start-Up Challenge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CWC Student Involvement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5C3A55-B50C-0245-BFE1-4EB2FB4A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57098" y="5929130"/>
            <a:ext cx="1823014" cy="9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2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5776A-D0AC-6B45-B12D-9D8CC466C33B}"/>
              </a:ext>
            </a:extLst>
          </p:cNvPr>
          <p:cNvSpPr txBox="1"/>
          <p:nvPr/>
        </p:nvSpPr>
        <p:spPr>
          <a:xfrm>
            <a:off x="740184" y="1718250"/>
            <a:ext cx="677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IMPACT 307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A5788-B94D-B849-A1C0-DFC35DCD2E72}"/>
              </a:ext>
            </a:extLst>
          </p:cNvPr>
          <p:cNvSpPr/>
          <p:nvPr/>
        </p:nvSpPr>
        <p:spPr>
          <a:xfrm>
            <a:off x="826546" y="2286000"/>
            <a:ext cx="595854" cy="101600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06401-291A-F047-9D0D-75A69D2796F1}"/>
              </a:ext>
            </a:extLst>
          </p:cNvPr>
          <p:cNvSpPr txBox="1"/>
          <p:nvPr/>
        </p:nvSpPr>
        <p:spPr>
          <a:xfrm>
            <a:off x="668765" y="2477850"/>
            <a:ext cx="837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IMPACT Goshen Overview</a:t>
            </a:r>
          </a:p>
        </p:txBody>
      </p:sp>
      <p:pic>
        <p:nvPicPr>
          <p:cNvPr id="10" name="Picture 9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368992FE-859A-D146-BC3D-77087257F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333" y="5751973"/>
            <a:ext cx="3005816" cy="8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9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D150BE-5AF0-D646-9D92-36B9F4259790}"/>
              </a:ext>
            </a:extLst>
          </p:cNvPr>
          <p:cNvSpPr/>
          <p:nvPr/>
        </p:nvSpPr>
        <p:spPr>
          <a:xfrm>
            <a:off x="763929" y="323273"/>
            <a:ext cx="492216" cy="76175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C65EA-BB80-D840-9F3E-54669822E64E}"/>
              </a:ext>
            </a:extLst>
          </p:cNvPr>
          <p:cNvSpPr txBox="1"/>
          <p:nvPr/>
        </p:nvSpPr>
        <p:spPr>
          <a:xfrm>
            <a:off x="648181" y="439839"/>
            <a:ext cx="769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Goshen County Successes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5E0FD-6643-E34B-A44F-C7DB5A0BDE19}"/>
              </a:ext>
            </a:extLst>
          </p:cNvPr>
          <p:cNvSpPr txBox="1"/>
          <p:nvPr/>
        </p:nvSpPr>
        <p:spPr>
          <a:xfrm>
            <a:off x="763929" y="1065005"/>
            <a:ext cx="836956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Local Start-Up Companies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 Companies Receiving Mentoring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Year-round Business Mentoring Programming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Start-Up Challenge Participants</a:t>
            </a:r>
            <a:b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Goshen County Start-Up Challenge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Raising $30k Minimum Seed Fund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Incubator Space at Goshen Economic 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3-5 Companies Started Annually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Local Judges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$51,000 Subaward to EWC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Local Engagement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Goshen Economic 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EWC Foundation</a:t>
            </a:r>
          </a:p>
          <a:p>
            <a:pPr lvl="1"/>
            <a:endParaRPr lang="en-US" sz="28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5C3A55-B50C-0245-BFE1-4EB2FB4A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57098" y="5929130"/>
            <a:ext cx="1823014" cy="9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50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D150BE-5AF0-D646-9D92-36B9F4259790}"/>
              </a:ext>
            </a:extLst>
          </p:cNvPr>
          <p:cNvSpPr/>
          <p:nvPr/>
        </p:nvSpPr>
        <p:spPr>
          <a:xfrm>
            <a:off x="763929" y="323273"/>
            <a:ext cx="492216" cy="76175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C65EA-BB80-D840-9F3E-54669822E64E}"/>
              </a:ext>
            </a:extLst>
          </p:cNvPr>
          <p:cNvSpPr txBox="1"/>
          <p:nvPr/>
        </p:nvSpPr>
        <p:spPr>
          <a:xfrm>
            <a:off x="648181" y="439839"/>
            <a:ext cx="769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Goshen County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5E0FD-6643-E34B-A44F-C7DB5A0BDE19}"/>
              </a:ext>
            </a:extLst>
          </p:cNvPr>
          <p:cNvSpPr txBox="1"/>
          <p:nvPr/>
        </p:nvSpPr>
        <p:spPr>
          <a:xfrm>
            <a:off x="763929" y="1065005"/>
            <a:ext cx="723402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Expand EWC Entrepreneurial Offerings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Workshops and Bootcamps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Women’s Entrepreneurial Summit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Entrepreneur Essentials (EE)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Expand Entrepreneurship Curriculum</a:t>
            </a:r>
            <a:b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Work to Create Maker Space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Possible State Funding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Potential Sites Identified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Success Statewide</a:t>
            </a:r>
            <a:b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20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Youth Entrepreneurship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High School Start-Up Challenge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EWC Student Involvement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5C3A55-B50C-0245-BFE1-4EB2FB4A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57098" y="5929130"/>
            <a:ext cx="1823014" cy="9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4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5776A-D0AC-6B45-B12D-9D8CC466C33B}"/>
              </a:ext>
            </a:extLst>
          </p:cNvPr>
          <p:cNvSpPr txBox="1"/>
          <p:nvPr/>
        </p:nvSpPr>
        <p:spPr>
          <a:xfrm>
            <a:off x="740184" y="1718250"/>
            <a:ext cx="677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IMPACT 307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A5788-B94D-B849-A1C0-DFC35DCD2E72}"/>
              </a:ext>
            </a:extLst>
          </p:cNvPr>
          <p:cNvSpPr/>
          <p:nvPr/>
        </p:nvSpPr>
        <p:spPr>
          <a:xfrm>
            <a:off x="826546" y="2286000"/>
            <a:ext cx="595854" cy="101600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06401-291A-F047-9D0D-75A69D2796F1}"/>
              </a:ext>
            </a:extLst>
          </p:cNvPr>
          <p:cNvSpPr txBox="1"/>
          <p:nvPr/>
        </p:nvSpPr>
        <p:spPr>
          <a:xfrm>
            <a:off x="668765" y="2477850"/>
            <a:ext cx="837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IMPACT Casper Overview</a:t>
            </a:r>
          </a:p>
        </p:txBody>
      </p:sp>
      <p:pic>
        <p:nvPicPr>
          <p:cNvPr id="10" name="Picture 9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368992FE-859A-D146-BC3D-77087257F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333" y="5751973"/>
            <a:ext cx="3005816" cy="8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54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BA176-5DE0-8942-99D5-84E98114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" b="26"/>
          <a:stretch/>
        </p:blipFill>
        <p:spPr>
          <a:xfrm>
            <a:off x="3089916" y="10"/>
            <a:ext cx="9669642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3C65EA-BB80-D840-9F3E-54669822E64E}"/>
              </a:ext>
            </a:extLst>
          </p:cNvPr>
          <p:cNvSpPr txBox="1"/>
          <p:nvPr/>
        </p:nvSpPr>
        <p:spPr>
          <a:xfrm>
            <a:off x="634703" y="399448"/>
            <a:ext cx="4025686" cy="138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History of Casper Business Incubator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5E0FD-6643-E34B-A44F-C7DB5A0BDE19}"/>
              </a:ext>
            </a:extLst>
          </p:cNvPr>
          <p:cNvSpPr txBox="1"/>
          <p:nvPr/>
        </p:nvSpPr>
        <p:spPr>
          <a:xfrm>
            <a:off x="634703" y="2186368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Former site of Amoco Refinery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Incubator facility built in 2012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CAEDA asked UW to take over and worked as a partnership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UW took over operations 2013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D150BE-5AF0-D646-9D92-36B9F4259790}"/>
              </a:ext>
            </a:extLst>
          </p:cNvPr>
          <p:cNvSpPr/>
          <p:nvPr/>
        </p:nvSpPr>
        <p:spPr>
          <a:xfrm>
            <a:off x="763929" y="323273"/>
            <a:ext cx="492216" cy="76175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69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24BB0642-0388-0A4E-AE3D-62CED8C7B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19" r="8383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Picture 4" descr="A picture containing indoor, floor, person, ceiling&#10;&#10;Description automatically generated">
            <a:extLst>
              <a:ext uri="{FF2B5EF4-FFF2-40B4-BE49-F238E27FC236}">
                <a16:creationId xmlns:a16="http://schemas.microsoft.com/office/drawing/2014/main" id="{504B1FD4-8A83-E645-BCC8-6F85ACE87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15" r="22499" b="-1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3C65EA-BB80-D840-9F3E-54669822E64E}"/>
              </a:ext>
            </a:extLst>
          </p:cNvPr>
          <p:cNvSpPr txBox="1"/>
          <p:nvPr/>
        </p:nvSpPr>
        <p:spPr>
          <a:xfrm>
            <a:off x="448056" y="466313"/>
            <a:ext cx="31614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Casper Client Industries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5E0FD-6643-E34B-A44F-C7DB5A0BDE19}"/>
              </a:ext>
            </a:extLst>
          </p:cNvPr>
          <p:cNvSpPr txBox="1"/>
          <p:nvPr/>
        </p:nvSpPr>
        <p:spPr>
          <a:xfrm>
            <a:off x="381455" y="1826198"/>
            <a:ext cx="3011449" cy="391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Typical industries where new businesses are pursued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Outdoor Recreation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Consumer Products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Professional Services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Light Manufacturing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Oil/Gas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Medical Device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D150BE-5AF0-D646-9D92-36B9F4259790}"/>
              </a:ext>
            </a:extLst>
          </p:cNvPr>
          <p:cNvSpPr/>
          <p:nvPr/>
        </p:nvSpPr>
        <p:spPr>
          <a:xfrm>
            <a:off x="571385" y="428225"/>
            <a:ext cx="492216" cy="76175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3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43CB40-E639-4E44-9027-A91C69F174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" r="4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3C65EA-BB80-D840-9F3E-54669822E64E}"/>
              </a:ext>
            </a:extLst>
          </p:cNvPr>
          <p:cNvSpPr txBox="1"/>
          <p:nvPr/>
        </p:nvSpPr>
        <p:spPr>
          <a:xfrm>
            <a:off x="7758548" y="53669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Casper Start-Up Challenge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5E0FD-6643-E34B-A44F-C7DB5A0BDE19}"/>
              </a:ext>
            </a:extLst>
          </p:cNvPr>
          <p:cNvSpPr txBox="1"/>
          <p:nvPr/>
        </p:nvSpPr>
        <p:spPr>
          <a:xfrm>
            <a:off x="7758548" y="2186368"/>
            <a:ext cx="419917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Competitive event with $65,000 seed fund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Three rounds:  initial application, semi-finals, final public pitch event (livestreamed last year due to COVID)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Average 35-40 applications/year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Great community support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All applicants, whether they progress or not in the competition, are offered start-up advising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45C3A55-B50C-0245-BFE1-4EB2FB4AC7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57098" y="5929130"/>
            <a:ext cx="1823014" cy="9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4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D150BE-5AF0-D646-9D92-36B9F4259790}"/>
              </a:ext>
            </a:extLst>
          </p:cNvPr>
          <p:cNvSpPr/>
          <p:nvPr/>
        </p:nvSpPr>
        <p:spPr>
          <a:xfrm>
            <a:off x="763929" y="323273"/>
            <a:ext cx="492216" cy="76175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C65EA-BB80-D840-9F3E-54669822E64E}"/>
              </a:ext>
            </a:extLst>
          </p:cNvPr>
          <p:cNvSpPr txBox="1"/>
          <p:nvPr/>
        </p:nvSpPr>
        <p:spPr>
          <a:xfrm>
            <a:off x="648181" y="439839"/>
            <a:ext cx="769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UW Business Resource Network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5E0FD-6643-E34B-A44F-C7DB5A0BDE19}"/>
              </a:ext>
            </a:extLst>
          </p:cNvPr>
          <p:cNvSpPr txBox="1"/>
          <p:nvPr/>
        </p:nvSpPr>
        <p:spPr>
          <a:xfrm>
            <a:off x="763929" y="1505073"/>
            <a:ext cx="7234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SBDC (Small Business Development Center)</a:t>
            </a:r>
            <a:b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28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Manufacturing Works</a:t>
            </a:r>
          </a:p>
          <a:p>
            <a:endParaRPr lang="en-US" sz="28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Tech Transfer</a:t>
            </a:r>
            <a:b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28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IMPACT 307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5C3A55-B50C-0245-BFE1-4EB2FB4A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57098" y="5929130"/>
            <a:ext cx="1823014" cy="9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1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5776A-D0AC-6B45-B12D-9D8CC466C33B}"/>
              </a:ext>
            </a:extLst>
          </p:cNvPr>
          <p:cNvSpPr txBox="1"/>
          <p:nvPr/>
        </p:nvSpPr>
        <p:spPr>
          <a:xfrm>
            <a:off x="740184" y="1718250"/>
            <a:ext cx="594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IMPACT 307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A5788-B94D-B849-A1C0-DFC35DCD2E72}"/>
              </a:ext>
            </a:extLst>
          </p:cNvPr>
          <p:cNvSpPr/>
          <p:nvPr/>
        </p:nvSpPr>
        <p:spPr>
          <a:xfrm>
            <a:off x="826546" y="2286000"/>
            <a:ext cx="595854" cy="101600"/>
          </a:xfrm>
          <a:prstGeom prst="rect">
            <a:avLst/>
          </a:prstGeom>
          <a:solidFill>
            <a:srgbClr val="FEC224"/>
          </a:solidFill>
          <a:ln>
            <a:solidFill>
              <a:srgbClr val="482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06401-291A-F047-9D0D-75A69D2796F1}"/>
              </a:ext>
            </a:extLst>
          </p:cNvPr>
          <p:cNvSpPr txBox="1"/>
          <p:nvPr/>
        </p:nvSpPr>
        <p:spPr>
          <a:xfrm>
            <a:off x="668765" y="2477850"/>
            <a:ext cx="837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Q&amp;A</a:t>
            </a:r>
          </a:p>
        </p:txBody>
      </p:sp>
      <p:pic>
        <p:nvPicPr>
          <p:cNvPr id="10" name="Picture 9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368992FE-859A-D146-BC3D-77087257F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333" y="5751973"/>
            <a:ext cx="3005816" cy="8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68992FE-859A-D146-BC3D-77087257FD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26464" y="1794232"/>
            <a:ext cx="6539072" cy="32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6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5776A-D0AC-6B45-B12D-9D8CC466C33B}"/>
              </a:ext>
            </a:extLst>
          </p:cNvPr>
          <p:cNvSpPr txBox="1"/>
          <p:nvPr/>
        </p:nvSpPr>
        <p:spPr>
          <a:xfrm>
            <a:off x="740184" y="1718250"/>
            <a:ext cx="677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IMPACT 307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A5788-B94D-B849-A1C0-DFC35DCD2E72}"/>
              </a:ext>
            </a:extLst>
          </p:cNvPr>
          <p:cNvSpPr/>
          <p:nvPr/>
        </p:nvSpPr>
        <p:spPr>
          <a:xfrm>
            <a:off x="826546" y="2286000"/>
            <a:ext cx="595854" cy="101600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06401-291A-F047-9D0D-75A69D2796F1}"/>
              </a:ext>
            </a:extLst>
          </p:cNvPr>
          <p:cNvSpPr txBox="1"/>
          <p:nvPr/>
        </p:nvSpPr>
        <p:spPr>
          <a:xfrm>
            <a:off x="668765" y="2477850"/>
            <a:ext cx="837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EDA Grant Overview</a:t>
            </a:r>
            <a:endParaRPr lang="en-US" sz="36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0" name="Picture 9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368992FE-859A-D146-BC3D-77087257F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333" y="5751973"/>
            <a:ext cx="3005816" cy="8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8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D150BE-5AF0-D646-9D92-36B9F4259790}"/>
              </a:ext>
            </a:extLst>
          </p:cNvPr>
          <p:cNvSpPr/>
          <p:nvPr/>
        </p:nvSpPr>
        <p:spPr>
          <a:xfrm>
            <a:off x="763929" y="323273"/>
            <a:ext cx="492216" cy="76175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C65EA-BB80-D840-9F3E-54669822E64E}"/>
              </a:ext>
            </a:extLst>
          </p:cNvPr>
          <p:cNvSpPr txBox="1"/>
          <p:nvPr/>
        </p:nvSpPr>
        <p:spPr>
          <a:xfrm>
            <a:off x="648180" y="439839"/>
            <a:ext cx="11329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U.S. EDA CARES Act Grant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5E0FD-6643-E34B-A44F-C7DB5A0BDE19}"/>
              </a:ext>
            </a:extLst>
          </p:cNvPr>
          <p:cNvSpPr txBox="1"/>
          <p:nvPr/>
        </p:nvSpPr>
        <p:spPr>
          <a:xfrm>
            <a:off x="763929" y="1065005"/>
            <a:ext cx="9871120" cy="444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$2.4 million grant to expand IMPACT 307 programming to underserved regions of Wyoming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 Assistant Director positions created regionally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Providing business mentorship and advising statewide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Virtual incubator model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Additional physical business incubator locations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5C3A55-B50C-0245-BFE1-4EB2FB4A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57098" y="5929130"/>
            <a:ext cx="1823014" cy="9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D150BE-5AF0-D646-9D92-36B9F4259790}"/>
              </a:ext>
            </a:extLst>
          </p:cNvPr>
          <p:cNvSpPr/>
          <p:nvPr/>
        </p:nvSpPr>
        <p:spPr>
          <a:xfrm>
            <a:off x="763929" y="323273"/>
            <a:ext cx="492216" cy="76175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C65EA-BB80-D840-9F3E-54669822E64E}"/>
              </a:ext>
            </a:extLst>
          </p:cNvPr>
          <p:cNvSpPr txBox="1"/>
          <p:nvPr/>
        </p:nvSpPr>
        <p:spPr>
          <a:xfrm>
            <a:off x="648180" y="439839"/>
            <a:ext cx="11329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U.S. EDA CARES Act Grant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5E0FD-6643-E34B-A44F-C7DB5A0BDE19}"/>
              </a:ext>
            </a:extLst>
          </p:cNvPr>
          <p:cNvSpPr txBox="1"/>
          <p:nvPr/>
        </p:nvSpPr>
        <p:spPr>
          <a:xfrm>
            <a:off x="763929" y="1065005"/>
            <a:ext cx="9871120" cy="444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Services aligned with regional community college districts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Work closely with local economic development organizations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Expand maker space availability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Adding 6-8 start-up challenge competitions over the next three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Each start-up challenge funds 3-5 new businesses in community, plus several additional business starts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5C3A55-B50C-0245-BFE1-4EB2FB4A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57098" y="5929130"/>
            <a:ext cx="1823014" cy="9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3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5776A-D0AC-6B45-B12D-9D8CC466C33B}"/>
              </a:ext>
            </a:extLst>
          </p:cNvPr>
          <p:cNvSpPr txBox="1"/>
          <p:nvPr/>
        </p:nvSpPr>
        <p:spPr>
          <a:xfrm>
            <a:off x="740184" y="1718250"/>
            <a:ext cx="677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IMPACT 307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A5788-B94D-B849-A1C0-DFC35DCD2E72}"/>
              </a:ext>
            </a:extLst>
          </p:cNvPr>
          <p:cNvSpPr/>
          <p:nvPr/>
        </p:nvSpPr>
        <p:spPr>
          <a:xfrm>
            <a:off x="826546" y="2286000"/>
            <a:ext cx="595854" cy="101600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06401-291A-F047-9D0D-75A69D2796F1}"/>
              </a:ext>
            </a:extLst>
          </p:cNvPr>
          <p:cNvSpPr txBox="1"/>
          <p:nvPr/>
        </p:nvSpPr>
        <p:spPr>
          <a:xfrm>
            <a:off x="668765" y="2477850"/>
            <a:ext cx="837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Methods</a:t>
            </a:r>
            <a:endParaRPr lang="en-US" sz="36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0" name="Picture 9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368992FE-859A-D146-BC3D-77087257F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333" y="5751973"/>
            <a:ext cx="3005816" cy="8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CE1E88-C3AE-4F4E-AF80-3D5DA2AEAABF}"/>
              </a:ext>
            </a:extLst>
          </p:cNvPr>
          <p:cNvSpPr/>
          <p:nvPr/>
        </p:nvSpPr>
        <p:spPr>
          <a:xfrm>
            <a:off x="-1" y="0"/>
            <a:ext cx="12192000" cy="1064871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4623BB-0678-6A42-9E0C-2371236E44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57098" y="5929130"/>
            <a:ext cx="1823014" cy="9115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B152DE-B526-0841-8DD3-AE064F4D6BCD}"/>
              </a:ext>
            </a:extLst>
          </p:cNvPr>
          <p:cNvSpPr txBox="1"/>
          <p:nvPr/>
        </p:nvSpPr>
        <p:spPr>
          <a:xfrm>
            <a:off x="1284789" y="109175"/>
            <a:ext cx="2173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82F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IMPACT 307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D06B3-8649-7847-AD3A-D9A4A5A13149}"/>
              </a:ext>
            </a:extLst>
          </p:cNvPr>
          <p:cNvSpPr txBox="1"/>
          <p:nvPr/>
        </p:nvSpPr>
        <p:spPr>
          <a:xfrm>
            <a:off x="1261640" y="383947"/>
            <a:ext cx="7472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82F24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Methods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172A0D76-EACE-894F-90FD-4D1E16C6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15" y="246685"/>
            <a:ext cx="609600" cy="571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BB1A7D-27B6-7F4A-9EE6-525499CAB191}"/>
              </a:ext>
            </a:extLst>
          </p:cNvPr>
          <p:cNvSpPr/>
          <p:nvPr/>
        </p:nvSpPr>
        <p:spPr>
          <a:xfrm>
            <a:off x="968414" y="1511841"/>
            <a:ext cx="101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Lean Launchpad </a:t>
            </a: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(based on problem/solution/best customer)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Technology Readiness Levels &amp; Business Readiness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Partnerships within state and BRN</a:t>
            </a:r>
          </a:p>
        </p:txBody>
      </p:sp>
    </p:spTree>
    <p:extLst>
      <p:ext uri="{BB962C8B-B14F-4D97-AF65-F5344CB8AC3E}">
        <p14:creationId xmlns:p14="http://schemas.microsoft.com/office/powerpoint/2010/main" val="241792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8DF58C-091D-1A41-B3E2-79C3D754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57098" y="5929130"/>
            <a:ext cx="1823014" cy="9115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F68F1A-27B4-AC41-AB26-051D44D663C8}"/>
              </a:ext>
            </a:extLst>
          </p:cNvPr>
          <p:cNvSpPr/>
          <p:nvPr/>
        </p:nvSpPr>
        <p:spPr>
          <a:xfrm>
            <a:off x="763929" y="289367"/>
            <a:ext cx="428263" cy="116075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0A820-D237-A247-8AF8-60F9D715958C}"/>
              </a:ext>
            </a:extLst>
          </p:cNvPr>
          <p:cNvSpPr txBox="1"/>
          <p:nvPr/>
        </p:nvSpPr>
        <p:spPr>
          <a:xfrm>
            <a:off x="648181" y="439839"/>
            <a:ext cx="6120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Start-up Challenge Successes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E5110-C4B2-9D45-A24A-B21CF186C81C}"/>
              </a:ext>
            </a:extLst>
          </p:cNvPr>
          <p:cNvSpPr txBox="1"/>
          <p:nvPr/>
        </p:nvSpPr>
        <p:spPr>
          <a:xfrm>
            <a:off x="775503" y="1624539"/>
            <a:ext cx="6910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 Light" panose="020F0502020204030203" pitchFamily="34" charset="0"/>
                <a:cs typeface="Lato" panose="020F0502020204030203" pitchFamily="34" charset="0"/>
              </a:rPr>
              <a:t>30-40 applicants per competition</a:t>
            </a:r>
          </a:p>
          <a:p>
            <a:pPr marL="914400" lvl="1" indent="-457200"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3-5 winning companies</a:t>
            </a:r>
          </a:p>
          <a:p>
            <a:pPr marL="914400" lvl="1" indent="-457200"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Lato Light" panose="020F0502020204030203" pitchFamily="34" charset="0"/>
                <a:ea typeface="Lato" panose="020F0502020204030203" pitchFamily="34" charset="0"/>
                <a:cs typeface="Lato Light" panose="020F0502020204030203" pitchFamily="34" charset="0"/>
              </a:rPr>
              <a:t>Work with many others</a:t>
            </a:r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Overall, 5-year survivability rate is ~85%</a:t>
            </a:r>
          </a:p>
          <a:p>
            <a:pPr marL="914400" lvl="1" indent="-457200">
              <a:buSzPct val="150000"/>
              <a:buFont typeface="Arial" panose="020B0604020202020204" pitchFamily="34" charset="0"/>
              <a:buChar char="•"/>
            </a:pP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Consistent with national averages</a:t>
            </a:r>
            <a:br>
              <a:rPr lang="en-US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3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742950" lvl="1" indent="-285750">
              <a:buSzPct val="150000"/>
              <a:buFont typeface="Arial" panose="020B0604020202020204" pitchFamily="34" charset="0"/>
              <a:buChar char="•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5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D150BE-5AF0-D646-9D92-36B9F4259790}"/>
              </a:ext>
            </a:extLst>
          </p:cNvPr>
          <p:cNvSpPr/>
          <p:nvPr/>
        </p:nvSpPr>
        <p:spPr>
          <a:xfrm>
            <a:off x="763929" y="323273"/>
            <a:ext cx="492216" cy="76175"/>
          </a:xfrm>
          <a:prstGeom prst="rect">
            <a:avLst/>
          </a:prstGeom>
          <a:solidFill>
            <a:srgbClr val="FE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C65EA-BB80-D840-9F3E-54669822E64E}"/>
              </a:ext>
            </a:extLst>
          </p:cNvPr>
          <p:cNvSpPr txBox="1"/>
          <p:nvPr/>
        </p:nvSpPr>
        <p:spPr>
          <a:xfrm>
            <a:off x="648180" y="439839"/>
            <a:ext cx="11329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Expanding the Entrepreneurial Ecosystem –Youth Entrepreneurship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5E0FD-6643-E34B-A44F-C7DB5A0BDE19}"/>
              </a:ext>
            </a:extLst>
          </p:cNvPr>
          <p:cNvSpPr txBox="1"/>
          <p:nvPr/>
        </p:nvSpPr>
        <p:spPr>
          <a:xfrm>
            <a:off x="628072" y="2220115"/>
            <a:ext cx="10935855" cy="389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Buffalo High School Start-Up Challenge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UW and local contributions:  $5,000 seed fund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Run similar to Local Start-Up Challenges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Expose students to entrepreneur opportunities – which will hopefully translate at college and beyond!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FBLA collaboration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5C3A55-B50C-0245-BFE1-4EB2FB4A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57098" y="5929130"/>
            <a:ext cx="1823014" cy="911507"/>
          </a:xfrm>
          <a:prstGeom prst="rect">
            <a:avLst/>
          </a:prstGeom>
        </p:spPr>
      </p:pic>
      <p:pic>
        <p:nvPicPr>
          <p:cNvPr id="1026" name="Picture 2" descr="Return to Home">
            <a:extLst>
              <a:ext uri="{FF2B5EF4-FFF2-40B4-BE49-F238E27FC236}">
                <a16:creationId xmlns:a16="http://schemas.microsoft.com/office/drawing/2014/main" id="{3A2C9766-D102-45AC-B087-49B5F7C8C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26" y="1156010"/>
            <a:ext cx="3552437" cy="27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290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meline 01 16x9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14872</TotalTime>
  <Words>569</Words>
  <Application>Microsoft Office PowerPoint</Application>
  <PresentationFormat>Widescreen</PresentationFormat>
  <Paragraphs>134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Lato</vt:lpstr>
      <vt:lpstr>Lato Light</vt:lpstr>
      <vt:lpstr>Lato Medium</vt:lpstr>
      <vt:lpstr>Office Theme</vt:lpstr>
      <vt:lpstr>1_Timeline 01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 Jackson Smith</dc:creator>
  <cp:lastModifiedBy>Brian Daniel Young</cp:lastModifiedBy>
  <cp:revision>30</cp:revision>
  <cp:lastPrinted>2022-01-11T18:52:22Z</cp:lastPrinted>
  <dcterms:created xsi:type="dcterms:W3CDTF">2021-09-20T13:46:18Z</dcterms:created>
  <dcterms:modified xsi:type="dcterms:W3CDTF">2022-02-14T14:39:29Z</dcterms:modified>
</cp:coreProperties>
</file>