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0" r:id="rId5"/>
    <p:sldId id="274" r:id="rId6"/>
    <p:sldId id="262" r:id="rId7"/>
    <p:sldId id="263" r:id="rId8"/>
    <p:sldId id="264" r:id="rId9"/>
    <p:sldId id="265" r:id="rId10"/>
    <p:sldId id="271" r:id="rId11"/>
    <p:sldId id="273" r:id="rId12"/>
    <p:sldId id="267" r:id="rId13"/>
    <p:sldId id="287" r:id="rId14"/>
    <p:sldId id="259" r:id="rId15"/>
    <p:sldId id="269" r:id="rId16"/>
    <p:sldId id="260" r:id="rId17"/>
    <p:sldId id="278" r:id="rId18"/>
    <p:sldId id="293" r:id="rId19"/>
    <p:sldId id="342" r:id="rId20"/>
    <p:sldId id="277" r:id="rId21"/>
    <p:sldId id="292" r:id="rId22"/>
    <p:sldId id="282" r:id="rId23"/>
    <p:sldId id="281" r:id="rId24"/>
    <p:sldId id="291" r:id="rId25"/>
    <p:sldId id="283" r:id="rId26"/>
    <p:sldId id="285" r:id="rId27"/>
    <p:sldId id="289" r:id="rId28"/>
    <p:sldId id="290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D1447-BB1C-4879-8912-2095448F7B2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C15FB7-7ACC-4933-BFCC-6FF0C6C060C3}">
      <dgm:prSet/>
      <dgm:spPr/>
      <dgm:t>
        <a:bodyPr/>
        <a:lstStyle/>
        <a:p>
          <a:pPr>
            <a:defRPr cap="all"/>
          </a:pPr>
          <a:r>
            <a:rPr lang="en-US"/>
            <a:t>Identify and evaluate strengths and weaknesses</a:t>
          </a:r>
        </a:p>
      </dgm:t>
    </dgm:pt>
    <dgm:pt modelId="{44732AF2-26F0-451B-8A5E-E4F6EDDDC33F}" type="parTrans" cxnId="{7AC14291-04E7-4E1C-967E-818FD3A89770}">
      <dgm:prSet/>
      <dgm:spPr/>
      <dgm:t>
        <a:bodyPr/>
        <a:lstStyle/>
        <a:p>
          <a:endParaRPr lang="en-US"/>
        </a:p>
      </dgm:t>
    </dgm:pt>
    <dgm:pt modelId="{5521E84F-A859-4A03-8A9C-3CA7F156BC3A}" type="sibTrans" cxnId="{7AC14291-04E7-4E1C-967E-818FD3A89770}">
      <dgm:prSet/>
      <dgm:spPr/>
      <dgm:t>
        <a:bodyPr/>
        <a:lstStyle/>
        <a:p>
          <a:endParaRPr lang="en-US"/>
        </a:p>
      </dgm:t>
    </dgm:pt>
    <dgm:pt modelId="{6EB25620-187E-4D34-BB10-7145D228C80D}">
      <dgm:prSet/>
      <dgm:spPr/>
      <dgm:t>
        <a:bodyPr/>
        <a:lstStyle/>
        <a:p>
          <a:pPr>
            <a:defRPr cap="all"/>
          </a:pPr>
          <a:r>
            <a:rPr lang="en-US"/>
            <a:t>O</a:t>
          </a:r>
          <a:r>
            <a:rPr lang="en-US" b="0" i="0"/>
            <a:t>ptimize your strengths </a:t>
          </a:r>
          <a:endParaRPr lang="en-US"/>
        </a:p>
      </dgm:t>
    </dgm:pt>
    <dgm:pt modelId="{E84A7ADF-EC1C-44F8-92C8-9DDF69AA51F8}" type="parTrans" cxnId="{85485989-916A-4D4E-AAE0-FAA8AEC15685}">
      <dgm:prSet/>
      <dgm:spPr/>
      <dgm:t>
        <a:bodyPr/>
        <a:lstStyle/>
        <a:p>
          <a:endParaRPr lang="en-US"/>
        </a:p>
      </dgm:t>
    </dgm:pt>
    <dgm:pt modelId="{3F104130-0DB6-48F0-B19B-F6978C9BCB29}" type="sibTrans" cxnId="{85485989-916A-4D4E-AAE0-FAA8AEC15685}">
      <dgm:prSet/>
      <dgm:spPr/>
      <dgm:t>
        <a:bodyPr/>
        <a:lstStyle/>
        <a:p>
          <a:endParaRPr lang="en-US"/>
        </a:p>
      </dgm:t>
    </dgm:pt>
    <dgm:pt modelId="{D699BBD9-940A-46C4-8EC5-7FEC0EFCEA3A}">
      <dgm:prSet/>
      <dgm:spPr/>
      <dgm:t>
        <a:bodyPr/>
        <a:lstStyle/>
        <a:p>
          <a:pPr>
            <a:defRPr cap="all"/>
          </a:pPr>
          <a:r>
            <a:rPr lang="en-US" dirty="0"/>
            <a:t>Target internal weaknesses </a:t>
          </a:r>
        </a:p>
      </dgm:t>
    </dgm:pt>
    <dgm:pt modelId="{04AA5393-BB3C-4230-8607-86AC2D9FE439}" type="parTrans" cxnId="{4645BAC1-869F-40E2-A834-EB447E53831E}">
      <dgm:prSet/>
      <dgm:spPr/>
      <dgm:t>
        <a:bodyPr/>
        <a:lstStyle/>
        <a:p>
          <a:endParaRPr lang="en-US"/>
        </a:p>
      </dgm:t>
    </dgm:pt>
    <dgm:pt modelId="{D19C4341-AD36-45CF-A35C-02286C3A286F}" type="sibTrans" cxnId="{4645BAC1-869F-40E2-A834-EB447E53831E}">
      <dgm:prSet/>
      <dgm:spPr/>
      <dgm:t>
        <a:bodyPr/>
        <a:lstStyle/>
        <a:p>
          <a:endParaRPr lang="en-US"/>
        </a:p>
      </dgm:t>
    </dgm:pt>
    <dgm:pt modelId="{365C195C-B92B-4522-9235-71D57F574A2E}">
      <dgm:prSet/>
      <dgm:spPr/>
      <dgm:t>
        <a:bodyPr/>
        <a:lstStyle/>
        <a:p>
          <a:pPr>
            <a:defRPr cap="all"/>
          </a:pPr>
          <a:r>
            <a:rPr lang="en-US" b="0" i="0"/>
            <a:t>Reduce the</a:t>
          </a:r>
          <a:r>
            <a:rPr lang="en-US"/>
            <a:t> impact of external circumstances outside of your control</a:t>
          </a:r>
        </a:p>
      </dgm:t>
    </dgm:pt>
    <dgm:pt modelId="{9159CE68-DB1A-479C-8F44-1F7A818209C1}" type="parTrans" cxnId="{6B40C2F9-C387-4126-B12E-D346901B73E1}">
      <dgm:prSet/>
      <dgm:spPr/>
      <dgm:t>
        <a:bodyPr/>
        <a:lstStyle/>
        <a:p>
          <a:endParaRPr lang="en-US"/>
        </a:p>
      </dgm:t>
    </dgm:pt>
    <dgm:pt modelId="{86BB8B64-07F3-4208-91E0-64DBD1830B79}" type="sibTrans" cxnId="{6B40C2F9-C387-4126-B12E-D346901B73E1}">
      <dgm:prSet/>
      <dgm:spPr/>
      <dgm:t>
        <a:bodyPr/>
        <a:lstStyle/>
        <a:p>
          <a:endParaRPr lang="en-US"/>
        </a:p>
      </dgm:t>
    </dgm:pt>
    <dgm:pt modelId="{87AEAD07-B433-4A7F-9B1A-8CFB1D0FD2BE}">
      <dgm:prSet/>
      <dgm:spPr/>
      <dgm:t>
        <a:bodyPr/>
        <a:lstStyle/>
        <a:p>
          <a:pPr>
            <a:defRPr cap="all"/>
          </a:pPr>
          <a:r>
            <a:rPr lang="en-US" b="1" i="0"/>
            <a:t>Gain efficiency in allocating </a:t>
          </a:r>
          <a:r>
            <a:rPr lang="en-US" b="0" i="0"/>
            <a:t>resources</a:t>
          </a:r>
          <a:endParaRPr lang="en-US"/>
        </a:p>
      </dgm:t>
    </dgm:pt>
    <dgm:pt modelId="{D3219883-9487-4C1D-BFEE-0423A31BA027}" type="parTrans" cxnId="{8DFEE5A3-73C9-4200-85E4-8B36DB89627C}">
      <dgm:prSet/>
      <dgm:spPr/>
      <dgm:t>
        <a:bodyPr/>
        <a:lstStyle/>
        <a:p>
          <a:endParaRPr lang="en-US"/>
        </a:p>
      </dgm:t>
    </dgm:pt>
    <dgm:pt modelId="{6BFEA279-D40D-4F36-8599-6224A85ECD4A}" type="sibTrans" cxnId="{8DFEE5A3-73C9-4200-85E4-8B36DB89627C}">
      <dgm:prSet/>
      <dgm:spPr/>
      <dgm:t>
        <a:bodyPr/>
        <a:lstStyle/>
        <a:p>
          <a:endParaRPr lang="en-US"/>
        </a:p>
      </dgm:t>
    </dgm:pt>
    <dgm:pt modelId="{C1E4B69C-29F0-47A6-A2C6-A68817FDB2B8}">
      <dgm:prSet/>
      <dgm:spPr/>
      <dgm:t>
        <a:bodyPr/>
        <a:lstStyle/>
        <a:p>
          <a:pPr>
            <a:defRPr cap="all"/>
          </a:pPr>
          <a:r>
            <a:rPr lang="en-US" b="1" i="0"/>
            <a:t>Competitive positioning</a:t>
          </a:r>
          <a:endParaRPr lang="en-US"/>
        </a:p>
      </dgm:t>
    </dgm:pt>
    <dgm:pt modelId="{C67DECCE-E279-4B87-9B04-4FB8F18663EA}" type="parTrans" cxnId="{36E5F609-6C7A-4D54-9A5F-D9D60774D053}">
      <dgm:prSet/>
      <dgm:spPr/>
      <dgm:t>
        <a:bodyPr/>
        <a:lstStyle/>
        <a:p>
          <a:endParaRPr lang="en-US"/>
        </a:p>
      </dgm:t>
    </dgm:pt>
    <dgm:pt modelId="{F4EC0D54-E770-4365-BF9B-1FB2638B715F}" type="sibTrans" cxnId="{36E5F609-6C7A-4D54-9A5F-D9D60774D053}">
      <dgm:prSet/>
      <dgm:spPr/>
      <dgm:t>
        <a:bodyPr/>
        <a:lstStyle/>
        <a:p>
          <a:endParaRPr lang="en-US"/>
        </a:p>
      </dgm:t>
    </dgm:pt>
    <dgm:pt modelId="{A97FAA57-FF87-493F-8359-100838737DA0}" type="pres">
      <dgm:prSet presAssocID="{CF1D1447-BB1C-4879-8912-2095448F7B21}" presName="diagram" presStyleCnt="0">
        <dgm:presLayoutVars>
          <dgm:dir/>
          <dgm:resizeHandles val="exact"/>
        </dgm:presLayoutVars>
      </dgm:prSet>
      <dgm:spPr/>
    </dgm:pt>
    <dgm:pt modelId="{F8ACB78F-0394-4889-817B-CD7DC16E8C4C}" type="pres">
      <dgm:prSet presAssocID="{EDC15FB7-7ACC-4933-BFCC-6FF0C6C060C3}" presName="node" presStyleLbl="node1" presStyleIdx="0" presStyleCnt="6">
        <dgm:presLayoutVars>
          <dgm:bulletEnabled val="1"/>
        </dgm:presLayoutVars>
      </dgm:prSet>
      <dgm:spPr/>
    </dgm:pt>
    <dgm:pt modelId="{53DC1BFC-52C0-485F-B621-F6FE76F5657F}" type="pres">
      <dgm:prSet presAssocID="{5521E84F-A859-4A03-8A9C-3CA7F156BC3A}" presName="sibTrans" presStyleCnt="0"/>
      <dgm:spPr/>
    </dgm:pt>
    <dgm:pt modelId="{71E429E5-7C0D-4195-BC30-0710CE40A46A}" type="pres">
      <dgm:prSet presAssocID="{6EB25620-187E-4D34-BB10-7145D228C80D}" presName="node" presStyleLbl="node1" presStyleIdx="1" presStyleCnt="6">
        <dgm:presLayoutVars>
          <dgm:bulletEnabled val="1"/>
        </dgm:presLayoutVars>
      </dgm:prSet>
      <dgm:spPr/>
    </dgm:pt>
    <dgm:pt modelId="{C535E367-8C8D-4C1D-8A17-C677530333AC}" type="pres">
      <dgm:prSet presAssocID="{3F104130-0DB6-48F0-B19B-F6978C9BCB29}" presName="sibTrans" presStyleCnt="0"/>
      <dgm:spPr/>
    </dgm:pt>
    <dgm:pt modelId="{79B698EA-D6E2-46F6-B03E-D0294D2B67C3}" type="pres">
      <dgm:prSet presAssocID="{D699BBD9-940A-46C4-8EC5-7FEC0EFCEA3A}" presName="node" presStyleLbl="node1" presStyleIdx="2" presStyleCnt="6">
        <dgm:presLayoutVars>
          <dgm:bulletEnabled val="1"/>
        </dgm:presLayoutVars>
      </dgm:prSet>
      <dgm:spPr/>
    </dgm:pt>
    <dgm:pt modelId="{12CBF176-8061-4507-956D-71316CFF0C55}" type="pres">
      <dgm:prSet presAssocID="{D19C4341-AD36-45CF-A35C-02286C3A286F}" presName="sibTrans" presStyleCnt="0"/>
      <dgm:spPr/>
    </dgm:pt>
    <dgm:pt modelId="{ADAABC01-124F-42DE-9D2B-8A5A72033A8D}" type="pres">
      <dgm:prSet presAssocID="{365C195C-B92B-4522-9235-71D57F574A2E}" presName="node" presStyleLbl="node1" presStyleIdx="3" presStyleCnt="6">
        <dgm:presLayoutVars>
          <dgm:bulletEnabled val="1"/>
        </dgm:presLayoutVars>
      </dgm:prSet>
      <dgm:spPr/>
    </dgm:pt>
    <dgm:pt modelId="{08FF452C-2F39-414E-91F6-8D6A87A37F38}" type="pres">
      <dgm:prSet presAssocID="{86BB8B64-07F3-4208-91E0-64DBD1830B79}" presName="sibTrans" presStyleCnt="0"/>
      <dgm:spPr/>
    </dgm:pt>
    <dgm:pt modelId="{B5B7B746-8ABB-4C83-9756-CC7C38D75AEF}" type="pres">
      <dgm:prSet presAssocID="{87AEAD07-B433-4A7F-9B1A-8CFB1D0FD2BE}" presName="node" presStyleLbl="node1" presStyleIdx="4" presStyleCnt="6">
        <dgm:presLayoutVars>
          <dgm:bulletEnabled val="1"/>
        </dgm:presLayoutVars>
      </dgm:prSet>
      <dgm:spPr/>
    </dgm:pt>
    <dgm:pt modelId="{1C2D8767-A4A2-4DBC-90F7-C9EE28399262}" type="pres">
      <dgm:prSet presAssocID="{6BFEA279-D40D-4F36-8599-6224A85ECD4A}" presName="sibTrans" presStyleCnt="0"/>
      <dgm:spPr/>
    </dgm:pt>
    <dgm:pt modelId="{46A7185D-3E14-43AB-8A5D-6981582774B7}" type="pres">
      <dgm:prSet presAssocID="{C1E4B69C-29F0-47A6-A2C6-A68817FDB2B8}" presName="node" presStyleLbl="node1" presStyleIdx="5" presStyleCnt="6">
        <dgm:presLayoutVars>
          <dgm:bulletEnabled val="1"/>
        </dgm:presLayoutVars>
      </dgm:prSet>
      <dgm:spPr/>
    </dgm:pt>
  </dgm:ptLst>
  <dgm:cxnLst>
    <dgm:cxn modelId="{36E5F609-6C7A-4D54-9A5F-D9D60774D053}" srcId="{CF1D1447-BB1C-4879-8912-2095448F7B21}" destId="{C1E4B69C-29F0-47A6-A2C6-A68817FDB2B8}" srcOrd="5" destOrd="0" parTransId="{C67DECCE-E279-4B87-9B04-4FB8F18663EA}" sibTransId="{F4EC0D54-E770-4365-BF9B-1FB2638B715F}"/>
    <dgm:cxn modelId="{22E1DA16-30E6-4DAB-B6F2-AF7696532031}" type="presOf" srcId="{6EB25620-187E-4D34-BB10-7145D228C80D}" destId="{71E429E5-7C0D-4195-BC30-0710CE40A46A}" srcOrd="0" destOrd="0" presId="urn:microsoft.com/office/officeart/2005/8/layout/default"/>
    <dgm:cxn modelId="{DFC75635-18EB-4E15-B9E7-A240C0C96F6C}" type="presOf" srcId="{CF1D1447-BB1C-4879-8912-2095448F7B21}" destId="{A97FAA57-FF87-493F-8359-100838737DA0}" srcOrd="0" destOrd="0" presId="urn:microsoft.com/office/officeart/2005/8/layout/default"/>
    <dgm:cxn modelId="{58A5BD6B-03C4-4E0F-B13C-84491326B08A}" type="presOf" srcId="{D699BBD9-940A-46C4-8EC5-7FEC0EFCEA3A}" destId="{79B698EA-D6E2-46F6-B03E-D0294D2B67C3}" srcOrd="0" destOrd="0" presId="urn:microsoft.com/office/officeart/2005/8/layout/default"/>
    <dgm:cxn modelId="{4FF4427A-5F64-4D98-87A3-62F52E7BBBA7}" type="presOf" srcId="{365C195C-B92B-4522-9235-71D57F574A2E}" destId="{ADAABC01-124F-42DE-9D2B-8A5A72033A8D}" srcOrd="0" destOrd="0" presId="urn:microsoft.com/office/officeart/2005/8/layout/default"/>
    <dgm:cxn modelId="{9A265287-600F-4414-B518-3A8373AEBD5E}" type="presOf" srcId="{87AEAD07-B433-4A7F-9B1A-8CFB1D0FD2BE}" destId="{B5B7B746-8ABB-4C83-9756-CC7C38D75AEF}" srcOrd="0" destOrd="0" presId="urn:microsoft.com/office/officeart/2005/8/layout/default"/>
    <dgm:cxn modelId="{85485989-916A-4D4E-AAE0-FAA8AEC15685}" srcId="{CF1D1447-BB1C-4879-8912-2095448F7B21}" destId="{6EB25620-187E-4D34-BB10-7145D228C80D}" srcOrd="1" destOrd="0" parTransId="{E84A7ADF-EC1C-44F8-92C8-9DDF69AA51F8}" sibTransId="{3F104130-0DB6-48F0-B19B-F6978C9BCB29}"/>
    <dgm:cxn modelId="{7AC14291-04E7-4E1C-967E-818FD3A89770}" srcId="{CF1D1447-BB1C-4879-8912-2095448F7B21}" destId="{EDC15FB7-7ACC-4933-BFCC-6FF0C6C060C3}" srcOrd="0" destOrd="0" parTransId="{44732AF2-26F0-451B-8A5E-E4F6EDDDC33F}" sibTransId="{5521E84F-A859-4A03-8A9C-3CA7F156BC3A}"/>
    <dgm:cxn modelId="{8DFEE5A3-73C9-4200-85E4-8B36DB89627C}" srcId="{CF1D1447-BB1C-4879-8912-2095448F7B21}" destId="{87AEAD07-B433-4A7F-9B1A-8CFB1D0FD2BE}" srcOrd="4" destOrd="0" parTransId="{D3219883-9487-4C1D-BFEE-0423A31BA027}" sibTransId="{6BFEA279-D40D-4F36-8599-6224A85ECD4A}"/>
    <dgm:cxn modelId="{6A2624A9-AB27-442A-81D0-754C4C28930C}" type="presOf" srcId="{EDC15FB7-7ACC-4933-BFCC-6FF0C6C060C3}" destId="{F8ACB78F-0394-4889-817B-CD7DC16E8C4C}" srcOrd="0" destOrd="0" presId="urn:microsoft.com/office/officeart/2005/8/layout/default"/>
    <dgm:cxn modelId="{4645BAC1-869F-40E2-A834-EB447E53831E}" srcId="{CF1D1447-BB1C-4879-8912-2095448F7B21}" destId="{D699BBD9-940A-46C4-8EC5-7FEC0EFCEA3A}" srcOrd="2" destOrd="0" parTransId="{04AA5393-BB3C-4230-8607-86AC2D9FE439}" sibTransId="{D19C4341-AD36-45CF-A35C-02286C3A286F}"/>
    <dgm:cxn modelId="{E4A3E6F8-1F00-4336-B0C3-41A52323ACE3}" type="presOf" srcId="{C1E4B69C-29F0-47A6-A2C6-A68817FDB2B8}" destId="{46A7185D-3E14-43AB-8A5D-6981582774B7}" srcOrd="0" destOrd="0" presId="urn:microsoft.com/office/officeart/2005/8/layout/default"/>
    <dgm:cxn modelId="{6B40C2F9-C387-4126-B12E-D346901B73E1}" srcId="{CF1D1447-BB1C-4879-8912-2095448F7B21}" destId="{365C195C-B92B-4522-9235-71D57F574A2E}" srcOrd="3" destOrd="0" parTransId="{9159CE68-DB1A-479C-8F44-1F7A818209C1}" sibTransId="{86BB8B64-07F3-4208-91E0-64DBD1830B79}"/>
    <dgm:cxn modelId="{53622A1F-CF69-451B-910F-0F3038E1D5C6}" type="presParOf" srcId="{A97FAA57-FF87-493F-8359-100838737DA0}" destId="{F8ACB78F-0394-4889-817B-CD7DC16E8C4C}" srcOrd="0" destOrd="0" presId="urn:microsoft.com/office/officeart/2005/8/layout/default"/>
    <dgm:cxn modelId="{BF407257-DF8F-4247-9D08-D422B0A5BACF}" type="presParOf" srcId="{A97FAA57-FF87-493F-8359-100838737DA0}" destId="{53DC1BFC-52C0-485F-B621-F6FE76F5657F}" srcOrd="1" destOrd="0" presId="urn:microsoft.com/office/officeart/2005/8/layout/default"/>
    <dgm:cxn modelId="{4D78E32E-7ECF-4CDF-B49C-F11A3DE0DAE3}" type="presParOf" srcId="{A97FAA57-FF87-493F-8359-100838737DA0}" destId="{71E429E5-7C0D-4195-BC30-0710CE40A46A}" srcOrd="2" destOrd="0" presId="urn:microsoft.com/office/officeart/2005/8/layout/default"/>
    <dgm:cxn modelId="{1057182E-6E98-4144-9B33-85211B5D92F4}" type="presParOf" srcId="{A97FAA57-FF87-493F-8359-100838737DA0}" destId="{C535E367-8C8D-4C1D-8A17-C677530333AC}" srcOrd="3" destOrd="0" presId="urn:microsoft.com/office/officeart/2005/8/layout/default"/>
    <dgm:cxn modelId="{C190CA34-27F9-413C-9D7B-2D37CC6BCC6C}" type="presParOf" srcId="{A97FAA57-FF87-493F-8359-100838737DA0}" destId="{79B698EA-D6E2-46F6-B03E-D0294D2B67C3}" srcOrd="4" destOrd="0" presId="urn:microsoft.com/office/officeart/2005/8/layout/default"/>
    <dgm:cxn modelId="{BA5DAA41-0F6E-4F1B-A89E-85F8308BFB81}" type="presParOf" srcId="{A97FAA57-FF87-493F-8359-100838737DA0}" destId="{12CBF176-8061-4507-956D-71316CFF0C55}" srcOrd="5" destOrd="0" presId="urn:microsoft.com/office/officeart/2005/8/layout/default"/>
    <dgm:cxn modelId="{79A54C84-310F-4BEC-8BCD-40ED24BC4AAB}" type="presParOf" srcId="{A97FAA57-FF87-493F-8359-100838737DA0}" destId="{ADAABC01-124F-42DE-9D2B-8A5A72033A8D}" srcOrd="6" destOrd="0" presId="urn:microsoft.com/office/officeart/2005/8/layout/default"/>
    <dgm:cxn modelId="{62D5334D-3EFF-4F07-9A5C-C0F2D0649706}" type="presParOf" srcId="{A97FAA57-FF87-493F-8359-100838737DA0}" destId="{08FF452C-2F39-414E-91F6-8D6A87A37F38}" srcOrd="7" destOrd="0" presId="urn:microsoft.com/office/officeart/2005/8/layout/default"/>
    <dgm:cxn modelId="{50C52DF1-15B9-4D60-8C62-19647D2D4B40}" type="presParOf" srcId="{A97FAA57-FF87-493F-8359-100838737DA0}" destId="{B5B7B746-8ABB-4C83-9756-CC7C38D75AEF}" srcOrd="8" destOrd="0" presId="urn:microsoft.com/office/officeart/2005/8/layout/default"/>
    <dgm:cxn modelId="{1D86DF86-F9F4-4A3A-AE5C-0E95121B9E96}" type="presParOf" srcId="{A97FAA57-FF87-493F-8359-100838737DA0}" destId="{1C2D8767-A4A2-4DBC-90F7-C9EE28399262}" srcOrd="9" destOrd="0" presId="urn:microsoft.com/office/officeart/2005/8/layout/default"/>
    <dgm:cxn modelId="{AA84D744-C893-4D12-8A26-608EB12AB3D0}" type="presParOf" srcId="{A97FAA57-FF87-493F-8359-100838737DA0}" destId="{46A7185D-3E14-43AB-8A5D-6981582774B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2AB97A-0E4B-4A80-8DF3-8941E93E312E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4F4D56AB-B100-498C-A089-BAFE0BBDE2F0}">
      <dgm:prSet/>
      <dgm:spPr/>
      <dgm:t>
        <a:bodyPr/>
        <a:lstStyle/>
        <a:p>
          <a:r>
            <a:rPr lang="en-US" b="1" i="0"/>
            <a:t>Situation Analysis</a:t>
          </a:r>
          <a:endParaRPr lang="en-US"/>
        </a:p>
      </dgm:t>
    </dgm:pt>
    <dgm:pt modelId="{03B838F7-FF59-4737-9179-BFF3483F839B}" type="parTrans" cxnId="{3B705F54-96C8-428E-B5DA-8C37A6F399F5}">
      <dgm:prSet/>
      <dgm:spPr/>
      <dgm:t>
        <a:bodyPr/>
        <a:lstStyle/>
        <a:p>
          <a:endParaRPr lang="en-US"/>
        </a:p>
      </dgm:t>
    </dgm:pt>
    <dgm:pt modelId="{FBFF9585-85CE-4FB3-8535-DC00EC531205}" type="sibTrans" cxnId="{3B705F54-96C8-428E-B5DA-8C37A6F399F5}">
      <dgm:prSet/>
      <dgm:spPr/>
      <dgm:t>
        <a:bodyPr/>
        <a:lstStyle/>
        <a:p>
          <a:endParaRPr lang="en-US"/>
        </a:p>
      </dgm:t>
    </dgm:pt>
    <dgm:pt modelId="{6009E3EA-4F72-4D36-AFFC-60ACB2351786}">
      <dgm:prSet/>
      <dgm:spPr/>
      <dgm:t>
        <a:bodyPr/>
        <a:lstStyle/>
        <a:p>
          <a:r>
            <a:rPr lang="en-US" b="1" i="0"/>
            <a:t>Mission (confirm)</a:t>
          </a:r>
          <a:endParaRPr lang="en-US"/>
        </a:p>
      </dgm:t>
    </dgm:pt>
    <dgm:pt modelId="{6D9340B4-C4AD-484C-B63E-A46E8FAD2EB4}" type="parTrans" cxnId="{6848E2B8-76B1-46FC-BBC2-2178E0C55D6C}">
      <dgm:prSet/>
      <dgm:spPr/>
      <dgm:t>
        <a:bodyPr/>
        <a:lstStyle/>
        <a:p>
          <a:endParaRPr lang="en-US"/>
        </a:p>
      </dgm:t>
    </dgm:pt>
    <dgm:pt modelId="{5E570BFA-0F41-41A6-BA60-CE818B0F6381}" type="sibTrans" cxnId="{6848E2B8-76B1-46FC-BBC2-2178E0C55D6C}">
      <dgm:prSet/>
      <dgm:spPr/>
      <dgm:t>
        <a:bodyPr/>
        <a:lstStyle/>
        <a:p>
          <a:endParaRPr lang="en-US"/>
        </a:p>
      </dgm:t>
    </dgm:pt>
    <dgm:pt modelId="{5895E419-8629-4A63-BC25-3E0EF489FB56}">
      <dgm:prSet/>
      <dgm:spPr/>
      <dgm:t>
        <a:bodyPr/>
        <a:lstStyle/>
        <a:p>
          <a:r>
            <a:rPr lang="en-US" b="1" i="0"/>
            <a:t>Vision </a:t>
          </a:r>
          <a:endParaRPr lang="en-US"/>
        </a:p>
      </dgm:t>
    </dgm:pt>
    <dgm:pt modelId="{128BAF98-565C-4E6F-9999-1E2D4081E863}" type="parTrans" cxnId="{3A5FD81C-A6A7-494C-9752-F2A1B9967760}">
      <dgm:prSet/>
      <dgm:spPr/>
      <dgm:t>
        <a:bodyPr/>
        <a:lstStyle/>
        <a:p>
          <a:endParaRPr lang="en-US"/>
        </a:p>
      </dgm:t>
    </dgm:pt>
    <dgm:pt modelId="{98342F2E-38C0-4343-B0A9-D0FDFC3C6CB4}" type="sibTrans" cxnId="{3A5FD81C-A6A7-494C-9752-F2A1B9967760}">
      <dgm:prSet/>
      <dgm:spPr/>
      <dgm:t>
        <a:bodyPr/>
        <a:lstStyle/>
        <a:p>
          <a:endParaRPr lang="en-US"/>
        </a:p>
      </dgm:t>
    </dgm:pt>
    <dgm:pt modelId="{938ED0FE-59E0-4867-AEA5-0C7FAEA1C6AD}">
      <dgm:prSet/>
      <dgm:spPr/>
      <dgm:t>
        <a:bodyPr/>
        <a:lstStyle/>
        <a:p>
          <a:r>
            <a:rPr lang="en-US" b="1" i="0"/>
            <a:t>Core Values</a:t>
          </a:r>
          <a:endParaRPr lang="en-US"/>
        </a:p>
      </dgm:t>
    </dgm:pt>
    <dgm:pt modelId="{BEC92ACF-0D48-4916-9760-81DC20ACFD0D}" type="parTrans" cxnId="{866BD3A6-C91B-4204-866B-6B0BE2F4949B}">
      <dgm:prSet/>
      <dgm:spPr/>
      <dgm:t>
        <a:bodyPr/>
        <a:lstStyle/>
        <a:p>
          <a:endParaRPr lang="en-US"/>
        </a:p>
      </dgm:t>
    </dgm:pt>
    <dgm:pt modelId="{621499CD-A47E-482F-A0FB-2090091BE1E4}" type="sibTrans" cxnId="{866BD3A6-C91B-4204-866B-6B0BE2F4949B}">
      <dgm:prSet/>
      <dgm:spPr/>
      <dgm:t>
        <a:bodyPr/>
        <a:lstStyle/>
        <a:p>
          <a:endParaRPr lang="en-US"/>
        </a:p>
      </dgm:t>
    </dgm:pt>
    <dgm:pt modelId="{6BEC6178-8FB2-4BCC-947D-12AF9A9E31C7}">
      <dgm:prSet/>
      <dgm:spPr/>
      <dgm:t>
        <a:bodyPr/>
        <a:lstStyle/>
        <a:p>
          <a:r>
            <a:rPr lang="en-US" b="1" i="0"/>
            <a:t>SWOT Analysis</a:t>
          </a:r>
          <a:endParaRPr lang="en-US"/>
        </a:p>
      </dgm:t>
    </dgm:pt>
    <dgm:pt modelId="{C9474A1A-413C-43FB-B001-294FF5539813}" type="parTrans" cxnId="{345CD0E6-BB2A-4F85-AFDA-74913FB0D152}">
      <dgm:prSet/>
      <dgm:spPr/>
      <dgm:t>
        <a:bodyPr/>
        <a:lstStyle/>
        <a:p>
          <a:endParaRPr lang="en-US"/>
        </a:p>
      </dgm:t>
    </dgm:pt>
    <dgm:pt modelId="{1AF68650-05D8-44A8-AAD5-D781829B6B24}" type="sibTrans" cxnId="{345CD0E6-BB2A-4F85-AFDA-74913FB0D152}">
      <dgm:prSet/>
      <dgm:spPr/>
      <dgm:t>
        <a:bodyPr/>
        <a:lstStyle/>
        <a:p>
          <a:endParaRPr lang="en-US"/>
        </a:p>
      </dgm:t>
    </dgm:pt>
    <dgm:pt modelId="{006CB857-4F53-4D40-9909-702D31978587}">
      <dgm:prSet/>
      <dgm:spPr/>
      <dgm:t>
        <a:bodyPr/>
        <a:lstStyle/>
        <a:p>
          <a:r>
            <a:rPr lang="en-US" b="1"/>
            <a:t>Strategic Priorities</a:t>
          </a:r>
          <a:endParaRPr lang="en-US"/>
        </a:p>
      </dgm:t>
    </dgm:pt>
    <dgm:pt modelId="{3D33998D-02A3-4E29-938E-F4AC737835A0}" type="parTrans" cxnId="{739ABCE0-F913-459D-8795-376B164EE3EA}">
      <dgm:prSet/>
      <dgm:spPr/>
      <dgm:t>
        <a:bodyPr/>
        <a:lstStyle/>
        <a:p>
          <a:endParaRPr lang="en-US"/>
        </a:p>
      </dgm:t>
    </dgm:pt>
    <dgm:pt modelId="{191655AA-0234-4624-B578-4C490A34FD66}" type="sibTrans" cxnId="{739ABCE0-F913-459D-8795-376B164EE3EA}">
      <dgm:prSet/>
      <dgm:spPr/>
      <dgm:t>
        <a:bodyPr/>
        <a:lstStyle/>
        <a:p>
          <a:endParaRPr lang="en-US"/>
        </a:p>
      </dgm:t>
    </dgm:pt>
    <dgm:pt modelId="{CD9B9AA8-F842-4404-BE44-C423913F9CB3}">
      <dgm:prSet/>
      <dgm:spPr/>
      <dgm:t>
        <a:bodyPr/>
        <a:lstStyle/>
        <a:p>
          <a:r>
            <a:rPr lang="en-US" b="1"/>
            <a:t>A</a:t>
          </a:r>
          <a:r>
            <a:rPr lang="en-US" b="1" i="0"/>
            <a:t>ction Plan – Tactics</a:t>
          </a:r>
          <a:endParaRPr lang="en-US"/>
        </a:p>
      </dgm:t>
    </dgm:pt>
    <dgm:pt modelId="{EBC1E6E6-0943-4D12-8ABE-7F5911835CFD}" type="parTrans" cxnId="{F96DB35D-D264-4760-81A9-85985D92F700}">
      <dgm:prSet/>
      <dgm:spPr/>
      <dgm:t>
        <a:bodyPr/>
        <a:lstStyle/>
        <a:p>
          <a:endParaRPr lang="en-US"/>
        </a:p>
      </dgm:t>
    </dgm:pt>
    <dgm:pt modelId="{229963D6-AACC-4E97-B260-2C880FC95988}" type="sibTrans" cxnId="{F96DB35D-D264-4760-81A9-85985D92F700}">
      <dgm:prSet/>
      <dgm:spPr/>
      <dgm:t>
        <a:bodyPr/>
        <a:lstStyle/>
        <a:p>
          <a:endParaRPr lang="en-US"/>
        </a:p>
      </dgm:t>
    </dgm:pt>
    <dgm:pt modelId="{21243FA4-40F5-4EFE-A8C7-4FEAF39B3F7C}">
      <dgm:prSet/>
      <dgm:spPr/>
      <dgm:t>
        <a:bodyPr/>
        <a:lstStyle/>
        <a:p>
          <a:r>
            <a:rPr lang="en-US" b="1" i="0"/>
            <a:t>Resource </a:t>
          </a:r>
          <a:r>
            <a:rPr lang="en-US" b="1"/>
            <a:t>A</a:t>
          </a:r>
          <a:r>
            <a:rPr lang="en-US" b="1" i="0"/>
            <a:t>llocation </a:t>
          </a:r>
          <a:r>
            <a:rPr lang="en-US" b="1"/>
            <a:t>P</a:t>
          </a:r>
          <a:r>
            <a:rPr lang="en-US" b="1" i="0"/>
            <a:t>lan</a:t>
          </a:r>
          <a:endParaRPr lang="en-US"/>
        </a:p>
      </dgm:t>
    </dgm:pt>
    <dgm:pt modelId="{1FDED959-0DE2-47AE-B974-6446B5EB3B92}" type="parTrans" cxnId="{5C9E99EB-73E7-49C7-A7A9-FCE52A323D03}">
      <dgm:prSet/>
      <dgm:spPr/>
      <dgm:t>
        <a:bodyPr/>
        <a:lstStyle/>
        <a:p>
          <a:endParaRPr lang="en-US"/>
        </a:p>
      </dgm:t>
    </dgm:pt>
    <dgm:pt modelId="{36DF2CB9-A795-4CEB-A02A-33A7DABDAD52}" type="sibTrans" cxnId="{5C9E99EB-73E7-49C7-A7A9-FCE52A323D03}">
      <dgm:prSet/>
      <dgm:spPr/>
      <dgm:t>
        <a:bodyPr/>
        <a:lstStyle/>
        <a:p>
          <a:endParaRPr lang="en-US"/>
        </a:p>
      </dgm:t>
    </dgm:pt>
    <dgm:pt modelId="{A2AC19B1-9297-42EC-A252-91239B4DA08C}">
      <dgm:prSet/>
      <dgm:spPr/>
      <dgm:t>
        <a:bodyPr/>
        <a:lstStyle/>
        <a:p>
          <a:r>
            <a:rPr lang="en-US" b="1"/>
            <a:t>Performance </a:t>
          </a:r>
          <a:r>
            <a:rPr lang="en-US" b="1" i="0"/>
            <a:t>Measures</a:t>
          </a:r>
          <a:endParaRPr lang="en-US"/>
        </a:p>
      </dgm:t>
    </dgm:pt>
    <dgm:pt modelId="{7E755F4F-7CF8-41FE-A617-67C5D632CE90}" type="parTrans" cxnId="{3FD16E3C-EDEB-4F69-B1AC-F669FC1A244D}">
      <dgm:prSet/>
      <dgm:spPr/>
      <dgm:t>
        <a:bodyPr/>
        <a:lstStyle/>
        <a:p>
          <a:endParaRPr lang="en-US"/>
        </a:p>
      </dgm:t>
    </dgm:pt>
    <dgm:pt modelId="{17794558-96CF-4CC2-8465-C42B1ED41467}" type="sibTrans" cxnId="{3FD16E3C-EDEB-4F69-B1AC-F669FC1A244D}">
      <dgm:prSet/>
      <dgm:spPr/>
      <dgm:t>
        <a:bodyPr/>
        <a:lstStyle/>
        <a:p>
          <a:endParaRPr lang="en-US"/>
        </a:p>
      </dgm:t>
    </dgm:pt>
    <dgm:pt modelId="{348881B4-9AAB-4805-B381-79A2C6CF5839}" type="pres">
      <dgm:prSet presAssocID="{D32AB97A-0E4B-4A80-8DF3-8941E93E312E}" presName="linear" presStyleCnt="0">
        <dgm:presLayoutVars>
          <dgm:animLvl val="lvl"/>
          <dgm:resizeHandles val="exact"/>
        </dgm:presLayoutVars>
      </dgm:prSet>
      <dgm:spPr/>
    </dgm:pt>
    <dgm:pt modelId="{774C429D-DC0D-46DF-8A5A-AAD03B3636CC}" type="pres">
      <dgm:prSet presAssocID="{4F4D56AB-B100-498C-A089-BAFE0BBDE2F0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05312B33-8B18-46C7-871A-98948E5C0C77}" type="pres">
      <dgm:prSet presAssocID="{FBFF9585-85CE-4FB3-8535-DC00EC531205}" presName="spacer" presStyleCnt="0"/>
      <dgm:spPr/>
    </dgm:pt>
    <dgm:pt modelId="{422CAD53-D24E-4DCA-8960-C72293C3D3AC}" type="pres">
      <dgm:prSet presAssocID="{6009E3EA-4F72-4D36-AFFC-60ACB2351786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4CF5A35A-1C08-41FE-AA9A-A93210BB42FA}" type="pres">
      <dgm:prSet presAssocID="{5E570BFA-0F41-41A6-BA60-CE818B0F6381}" presName="spacer" presStyleCnt="0"/>
      <dgm:spPr/>
    </dgm:pt>
    <dgm:pt modelId="{587C76AA-BBF3-43C0-94ED-39B88C01E26D}" type="pres">
      <dgm:prSet presAssocID="{5895E419-8629-4A63-BC25-3E0EF489FB56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0B229C89-FA4B-49C4-B3B3-623BAAD53DF6}" type="pres">
      <dgm:prSet presAssocID="{98342F2E-38C0-4343-B0A9-D0FDFC3C6CB4}" presName="spacer" presStyleCnt="0"/>
      <dgm:spPr/>
    </dgm:pt>
    <dgm:pt modelId="{BD5560F0-D81E-4628-B2DA-BB855420414D}" type="pres">
      <dgm:prSet presAssocID="{938ED0FE-59E0-4867-AEA5-0C7FAEA1C6AD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4CFA4623-B7E2-4973-8243-17CCD7D13DAD}" type="pres">
      <dgm:prSet presAssocID="{621499CD-A47E-482F-A0FB-2090091BE1E4}" presName="spacer" presStyleCnt="0"/>
      <dgm:spPr/>
    </dgm:pt>
    <dgm:pt modelId="{B4CC64FD-3B24-44E6-8E9F-46DAF89C0C62}" type="pres">
      <dgm:prSet presAssocID="{6BEC6178-8FB2-4BCC-947D-12AF9A9E31C7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63897474-92CD-42D6-AE11-6CABA90A71B6}" type="pres">
      <dgm:prSet presAssocID="{1AF68650-05D8-44A8-AAD5-D781829B6B24}" presName="spacer" presStyleCnt="0"/>
      <dgm:spPr/>
    </dgm:pt>
    <dgm:pt modelId="{F860C695-14B1-40CA-9513-48F8218EC8BC}" type="pres">
      <dgm:prSet presAssocID="{006CB857-4F53-4D40-9909-702D31978587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F4C4197F-F6D3-4B87-9D9C-A73DC53C53F6}" type="pres">
      <dgm:prSet presAssocID="{191655AA-0234-4624-B578-4C490A34FD66}" presName="spacer" presStyleCnt="0"/>
      <dgm:spPr/>
    </dgm:pt>
    <dgm:pt modelId="{B2911E96-50C2-4025-B37C-C305CC55DD12}" type="pres">
      <dgm:prSet presAssocID="{CD9B9AA8-F842-4404-BE44-C423913F9CB3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B1749DF9-D1B0-404C-8DF8-45DDAFE997AA}" type="pres">
      <dgm:prSet presAssocID="{229963D6-AACC-4E97-B260-2C880FC95988}" presName="spacer" presStyleCnt="0"/>
      <dgm:spPr/>
    </dgm:pt>
    <dgm:pt modelId="{AF118269-1472-4955-9CF6-2CD3065ABC89}" type="pres">
      <dgm:prSet presAssocID="{21243FA4-40F5-4EFE-A8C7-4FEAF39B3F7C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C8945EE9-EA1B-4497-99ED-DC13FE685FBE}" type="pres">
      <dgm:prSet presAssocID="{36DF2CB9-A795-4CEB-A02A-33A7DABDAD52}" presName="spacer" presStyleCnt="0"/>
      <dgm:spPr/>
    </dgm:pt>
    <dgm:pt modelId="{75A6EFE7-DC4D-4DD1-85BC-08567A9DE5B9}" type="pres">
      <dgm:prSet presAssocID="{A2AC19B1-9297-42EC-A252-91239B4DA08C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F57AB80D-D912-447A-971E-2B13420E8C32}" type="presOf" srcId="{CD9B9AA8-F842-4404-BE44-C423913F9CB3}" destId="{B2911E96-50C2-4025-B37C-C305CC55DD12}" srcOrd="0" destOrd="0" presId="urn:microsoft.com/office/officeart/2005/8/layout/vList2"/>
    <dgm:cxn modelId="{3A5FD81C-A6A7-494C-9752-F2A1B9967760}" srcId="{D32AB97A-0E4B-4A80-8DF3-8941E93E312E}" destId="{5895E419-8629-4A63-BC25-3E0EF489FB56}" srcOrd="2" destOrd="0" parTransId="{128BAF98-565C-4E6F-9999-1E2D4081E863}" sibTransId="{98342F2E-38C0-4343-B0A9-D0FDFC3C6CB4}"/>
    <dgm:cxn modelId="{A3DED732-8909-45DB-9AD7-2BDBF68CCD56}" type="presOf" srcId="{21243FA4-40F5-4EFE-A8C7-4FEAF39B3F7C}" destId="{AF118269-1472-4955-9CF6-2CD3065ABC89}" srcOrd="0" destOrd="0" presId="urn:microsoft.com/office/officeart/2005/8/layout/vList2"/>
    <dgm:cxn modelId="{3FD16E3C-EDEB-4F69-B1AC-F669FC1A244D}" srcId="{D32AB97A-0E4B-4A80-8DF3-8941E93E312E}" destId="{A2AC19B1-9297-42EC-A252-91239B4DA08C}" srcOrd="8" destOrd="0" parTransId="{7E755F4F-7CF8-41FE-A617-67C5D632CE90}" sibTransId="{17794558-96CF-4CC2-8465-C42B1ED41467}"/>
    <dgm:cxn modelId="{F96DB35D-D264-4760-81A9-85985D92F700}" srcId="{D32AB97A-0E4B-4A80-8DF3-8941E93E312E}" destId="{CD9B9AA8-F842-4404-BE44-C423913F9CB3}" srcOrd="6" destOrd="0" parTransId="{EBC1E6E6-0943-4D12-8ABE-7F5911835CFD}" sibTransId="{229963D6-AACC-4E97-B260-2C880FC95988}"/>
    <dgm:cxn modelId="{4DE5A644-837A-4AE6-9EDF-A35A66F3A85A}" type="presOf" srcId="{A2AC19B1-9297-42EC-A252-91239B4DA08C}" destId="{75A6EFE7-DC4D-4DD1-85BC-08567A9DE5B9}" srcOrd="0" destOrd="0" presId="urn:microsoft.com/office/officeart/2005/8/layout/vList2"/>
    <dgm:cxn modelId="{3B705F54-96C8-428E-B5DA-8C37A6F399F5}" srcId="{D32AB97A-0E4B-4A80-8DF3-8941E93E312E}" destId="{4F4D56AB-B100-498C-A089-BAFE0BBDE2F0}" srcOrd="0" destOrd="0" parTransId="{03B838F7-FF59-4737-9179-BFF3483F839B}" sibTransId="{FBFF9585-85CE-4FB3-8535-DC00EC531205}"/>
    <dgm:cxn modelId="{163A1698-5D06-48D5-926C-0E41B51B0145}" type="presOf" srcId="{6BEC6178-8FB2-4BCC-947D-12AF9A9E31C7}" destId="{B4CC64FD-3B24-44E6-8E9F-46DAF89C0C62}" srcOrd="0" destOrd="0" presId="urn:microsoft.com/office/officeart/2005/8/layout/vList2"/>
    <dgm:cxn modelId="{AE84A49A-0D60-4B25-BF1C-73DA9E8577D8}" type="presOf" srcId="{D32AB97A-0E4B-4A80-8DF3-8941E93E312E}" destId="{348881B4-9AAB-4805-B381-79A2C6CF5839}" srcOrd="0" destOrd="0" presId="urn:microsoft.com/office/officeart/2005/8/layout/vList2"/>
    <dgm:cxn modelId="{5AC24C9F-A20A-4C28-AB43-7F574641BA26}" type="presOf" srcId="{006CB857-4F53-4D40-9909-702D31978587}" destId="{F860C695-14B1-40CA-9513-48F8218EC8BC}" srcOrd="0" destOrd="0" presId="urn:microsoft.com/office/officeart/2005/8/layout/vList2"/>
    <dgm:cxn modelId="{866BD3A6-C91B-4204-866B-6B0BE2F4949B}" srcId="{D32AB97A-0E4B-4A80-8DF3-8941E93E312E}" destId="{938ED0FE-59E0-4867-AEA5-0C7FAEA1C6AD}" srcOrd="3" destOrd="0" parTransId="{BEC92ACF-0D48-4916-9760-81DC20ACFD0D}" sibTransId="{621499CD-A47E-482F-A0FB-2090091BE1E4}"/>
    <dgm:cxn modelId="{C35B5BB2-47FA-4A54-A360-E62B455813AC}" type="presOf" srcId="{938ED0FE-59E0-4867-AEA5-0C7FAEA1C6AD}" destId="{BD5560F0-D81E-4628-B2DA-BB855420414D}" srcOrd="0" destOrd="0" presId="urn:microsoft.com/office/officeart/2005/8/layout/vList2"/>
    <dgm:cxn modelId="{6848E2B8-76B1-46FC-BBC2-2178E0C55D6C}" srcId="{D32AB97A-0E4B-4A80-8DF3-8941E93E312E}" destId="{6009E3EA-4F72-4D36-AFFC-60ACB2351786}" srcOrd="1" destOrd="0" parTransId="{6D9340B4-C4AD-484C-B63E-A46E8FAD2EB4}" sibTransId="{5E570BFA-0F41-41A6-BA60-CE818B0F6381}"/>
    <dgm:cxn modelId="{7403D9BC-D110-4C63-8AE4-16455E0C65E9}" type="presOf" srcId="{5895E419-8629-4A63-BC25-3E0EF489FB56}" destId="{587C76AA-BBF3-43C0-94ED-39B88C01E26D}" srcOrd="0" destOrd="0" presId="urn:microsoft.com/office/officeart/2005/8/layout/vList2"/>
    <dgm:cxn modelId="{070FB7D2-9F79-4D7B-A20F-6A0C3C161ECC}" type="presOf" srcId="{6009E3EA-4F72-4D36-AFFC-60ACB2351786}" destId="{422CAD53-D24E-4DCA-8960-C72293C3D3AC}" srcOrd="0" destOrd="0" presId="urn:microsoft.com/office/officeart/2005/8/layout/vList2"/>
    <dgm:cxn modelId="{7B9FC9D2-07D8-4EA4-B5F6-DD0BE03F5672}" type="presOf" srcId="{4F4D56AB-B100-498C-A089-BAFE0BBDE2F0}" destId="{774C429D-DC0D-46DF-8A5A-AAD03B3636CC}" srcOrd="0" destOrd="0" presId="urn:microsoft.com/office/officeart/2005/8/layout/vList2"/>
    <dgm:cxn modelId="{739ABCE0-F913-459D-8795-376B164EE3EA}" srcId="{D32AB97A-0E4B-4A80-8DF3-8941E93E312E}" destId="{006CB857-4F53-4D40-9909-702D31978587}" srcOrd="5" destOrd="0" parTransId="{3D33998D-02A3-4E29-938E-F4AC737835A0}" sibTransId="{191655AA-0234-4624-B578-4C490A34FD66}"/>
    <dgm:cxn modelId="{345CD0E6-BB2A-4F85-AFDA-74913FB0D152}" srcId="{D32AB97A-0E4B-4A80-8DF3-8941E93E312E}" destId="{6BEC6178-8FB2-4BCC-947D-12AF9A9E31C7}" srcOrd="4" destOrd="0" parTransId="{C9474A1A-413C-43FB-B001-294FF5539813}" sibTransId="{1AF68650-05D8-44A8-AAD5-D781829B6B24}"/>
    <dgm:cxn modelId="{5C9E99EB-73E7-49C7-A7A9-FCE52A323D03}" srcId="{D32AB97A-0E4B-4A80-8DF3-8941E93E312E}" destId="{21243FA4-40F5-4EFE-A8C7-4FEAF39B3F7C}" srcOrd="7" destOrd="0" parTransId="{1FDED959-0DE2-47AE-B974-6446B5EB3B92}" sibTransId="{36DF2CB9-A795-4CEB-A02A-33A7DABDAD52}"/>
    <dgm:cxn modelId="{385B5525-65CF-4103-954E-ECE8570FC38A}" type="presParOf" srcId="{348881B4-9AAB-4805-B381-79A2C6CF5839}" destId="{774C429D-DC0D-46DF-8A5A-AAD03B3636CC}" srcOrd="0" destOrd="0" presId="urn:microsoft.com/office/officeart/2005/8/layout/vList2"/>
    <dgm:cxn modelId="{1726FAF4-98EB-40B6-8CEB-FCF2E65492BC}" type="presParOf" srcId="{348881B4-9AAB-4805-B381-79A2C6CF5839}" destId="{05312B33-8B18-46C7-871A-98948E5C0C77}" srcOrd="1" destOrd="0" presId="urn:microsoft.com/office/officeart/2005/8/layout/vList2"/>
    <dgm:cxn modelId="{78020D7D-5AE5-45D4-B718-30DE1D7D0FA5}" type="presParOf" srcId="{348881B4-9AAB-4805-B381-79A2C6CF5839}" destId="{422CAD53-D24E-4DCA-8960-C72293C3D3AC}" srcOrd="2" destOrd="0" presId="urn:microsoft.com/office/officeart/2005/8/layout/vList2"/>
    <dgm:cxn modelId="{61EEB205-F73D-44E8-95AD-801362A5BD7E}" type="presParOf" srcId="{348881B4-9AAB-4805-B381-79A2C6CF5839}" destId="{4CF5A35A-1C08-41FE-AA9A-A93210BB42FA}" srcOrd="3" destOrd="0" presId="urn:microsoft.com/office/officeart/2005/8/layout/vList2"/>
    <dgm:cxn modelId="{394447DE-4C7E-496F-9FD4-C83B0F61BD9B}" type="presParOf" srcId="{348881B4-9AAB-4805-B381-79A2C6CF5839}" destId="{587C76AA-BBF3-43C0-94ED-39B88C01E26D}" srcOrd="4" destOrd="0" presId="urn:microsoft.com/office/officeart/2005/8/layout/vList2"/>
    <dgm:cxn modelId="{17C93245-C698-4361-B113-3A6C785B9C1F}" type="presParOf" srcId="{348881B4-9AAB-4805-B381-79A2C6CF5839}" destId="{0B229C89-FA4B-49C4-B3B3-623BAAD53DF6}" srcOrd="5" destOrd="0" presId="urn:microsoft.com/office/officeart/2005/8/layout/vList2"/>
    <dgm:cxn modelId="{24044434-EE71-46E1-8215-1BA935F51669}" type="presParOf" srcId="{348881B4-9AAB-4805-B381-79A2C6CF5839}" destId="{BD5560F0-D81E-4628-B2DA-BB855420414D}" srcOrd="6" destOrd="0" presId="urn:microsoft.com/office/officeart/2005/8/layout/vList2"/>
    <dgm:cxn modelId="{1C0D32E5-3A3F-4EBA-AA22-600693FF4F19}" type="presParOf" srcId="{348881B4-9AAB-4805-B381-79A2C6CF5839}" destId="{4CFA4623-B7E2-4973-8243-17CCD7D13DAD}" srcOrd="7" destOrd="0" presId="urn:microsoft.com/office/officeart/2005/8/layout/vList2"/>
    <dgm:cxn modelId="{51943291-309A-45BD-9F08-7CCBC44A1394}" type="presParOf" srcId="{348881B4-9AAB-4805-B381-79A2C6CF5839}" destId="{B4CC64FD-3B24-44E6-8E9F-46DAF89C0C62}" srcOrd="8" destOrd="0" presId="urn:microsoft.com/office/officeart/2005/8/layout/vList2"/>
    <dgm:cxn modelId="{F2D82AD8-6E39-44BB-BF2C-D2604675AE6D}" type="presParOf" srcId="{348881B4-9AAB-4805-B381-79A2C6CF5839}" destId="{63897474-92CD-42D6-AE11-6CABA90A71B6}" srcOrd="9" destOrd="0" presId="urn:microsoft.com/office/officeart/2005/8/layout/vList2"/>
    <dgm:cxn modelId="{E0E98C5A-5593-4AD3-8285-4EC4D8D1DD51}" type="presParOf" srcId="{348881B4-9AAB-4805-B381-79A2C6CF5839}" destId="{F860C695-14B1-40CA-9513-48F8218EC8BC}" srcOrd="10" destOrd="0" presId="urn:microsoft.com/office/officeart/2005/8/layout/vList2"/>
    <dgm:cxn modelId="{7C40DC79-63BA-4CEF-9775-D4272D7FADA4}" type="presParOf" srcId="{348881B4-9AAB-4805-B381-79A2C6CF5839}" destId="{F4C4197F-F6D3-4B87-9D9C-A73DC53C53F6}" srcOrd="11" destOrd="0" presId="urn:microsoft.com/office/officeart/2005/8/layout/vList2"/>
    <dgm:cxn modelId="{B21E3239-BB78-4EB2-9736-BCD61E4F0D70}" type="presParOf" srcId="{348881B4-9AAB-4805-B381-79A2C6CF5839}" destId="{B2911E96-50C2-4025-B37C-C305CC55DD12}" srcOrd="12" destOrd="0" presId="urn:microsoft.com/office/officeart/2005/8/layout/vList2"/>
    <dgm:cxn modelId="{77E5FD02-EDDE-4A26-8D0B-F333F791CD4A}" type="presParOf" srcId="{348881B4-9AAB-4805-B381-79A2C6CF5839}" destId="{B1749DF9-D1B0-404C-8DF8-45DDAFE997AA}" srcOrd="13" destOrd="0" presId="urn:microsoft.com/office/officeart/2005/8/layout/vList2"/>
    <dgm:cxn modelId="{50E65532-7A17-4203-99B8-F3B644BA63A4}" type="presParOf" srcId="{348881B4-9AAB-4805-B381-79A2C6CF5839}" destId="{AF118269-1472-4955-9CF6-2CD3065ABC89}" srcOrd="14" destOrd="0" presId="urn:microsoft.com/office/officeart/2005/8/layout/vList2"/>
    <dgm:cxn modelId="{6CFA2C24-14E1-49FC-BA4D-84E0F1BD0DBC}" type="presParOf" srcId="{348881B4-9AAB-4805-B381-79A2C6CF5839}" destId="{C8945EE9-EA1B-4497-99ED-DC13FE685FBE}" srcOrd="15" destOrd="0" presId="urn:microsoft.com/office/officeart/2005/8/layout/vList2"/>
    <dgm:cxn modelId="{08D45DB5-0617-4FA4-B1F5-98DA57667276}" type="presParOf" srcId="{348881B4-9AAB-4805-B381-79A2C6CF5839}" destId="{75A6EFE7-DC4D-4DD1-85BC-08567A9DE5B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CB78F-0394-4889-817B-CD7DC16E8C4C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Identify and evaluate strengths and weaknesses</a:t>
          </a:r>
        </a:p>
      </dsp:txBody>
      <dsp:txXfrm>
        <a:off x="307345" y="1546"/>
        <a:ext cx="3222855" cy="1933713"/>
      </dsp:txXfrm>
    </dsp:sp>
    <dsp:sp modelId="{71E429E5-7C0D-4195-BC30-0710CE40A46A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O</a:t>
          </a:r>
          <a:r>
            <a:rPr lang="en-US" sz="2400" b="0" i="0" kern="1200"/>
            <a:t>ptimize your strengths </a:t>
          </a:r>
          <a:endParaRPr lang="en-US" sz="2400" kern="1200"/>
        </a:p>
      </dsp:txBody>
      <dsp:txXfrm>
        <a:off x="3852486" y="1546"/>
        <a:ext cx="3222855" cy="1933713"/>
      </dsp:txXfrm>
    </dsp:sp>
    <dsp:sp modelId="{79B698EA-D6E2-46F6-B03E-D0294D2B67C3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Target internal weaknesses </a:t>
          </a:r>
        </a:p>
      </dsp:txBody>
      <dsp:txXfrm>
        <a:off x="7397627" y="1546"/>
        <a:ext cx="3222855" cy="1933713"/>
      </dsp:txXfrm>
    </dsp:sp>
    <dsp:sp modelId="{ADAABC01-124F-42DE-9D2B-8A5A72033A8D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i="0" kern="1200"/>
            <a:t>Reduce the</a:t>
          </a:r>
          <a:r>
            <a:rPr lang="en-US" sz="2400" kern="1200"/>
            <a:t> impact of external circumstances outside of your control</a:t>
          </a:r>
        </a:p>
      </dsp:txBody>
      <dsp:txXfrm>
        <a:off x="307345" y="2257545"/>
        <a:ext cx="3222855" cy="1933713"/>
      </dsp:txXfrm>
    </dsp:sp>
    <dsp:sp modelId="{B5B7B746-8ABB-4C83-9756-CC7C38D75AEF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i="0" kern="1200"/>
            <a:t>Gain efficiency in allocating </a:t>
          </a:r>
          <a:r>
            <a:rPr lang="en-US" sz="2400" b="0" i="0" kern="1200"/>
            <a:t>resources</a:t>
          </a:r>
          <a:endParaRPr lang="en-US" sz="2400" kern="1200"/>
        </a:p>
      </dsp:txBody>
      <dsp:txXfrm>
        <a:off x="3852486" y="2257545"/>
        <a:ext cx="3222855" cy="1933713"/>
      </dsp:txXfrm>
    </dsp:sp>
    <dsp:sp modelId="{46A7185D-3E14-43AB-8A5D-6981582774B7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i="0" kern="1200"/>
            <a:t>Competitive positioning</a:t>
          </a:r>
          <a:endParaRPr lang="en-US" sz="2400" kern="1200"/>
        </a:p>
      </dsp:txBody>
      <dsp:txXfrm>
        <a:off x="7397627" y="2257545"/>
        <a:ext cx="3222855" cy="1933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C429D-DC0D-46DF-8A5A-AAD03B3636CC}">
      <dsp:nvSpPr>
        <dsp:cNvPr id="0" name=""/>
        <dsp:cNvSpPr/>
      </dsp:nvSpPr>
      <dsp:spPr>
        <a:xfrm>
          <a:off x="0" y="25615"/>
          <a:ext cx="6555347" cy="55165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Situation Analysis</a:t>
          </a:r>
          <a:endParaRPr lang="en-US" sz="2300" kern="1200"/>
        </a:p>
      </dsp:txBody>
      <dsp:txXfrm>
        <a:off x="26930" y="52545"/>
        <a:ext cx="6501487" cy="497795"/>
      </dsp:txXfrm>
    </dsp:sp>
    <dsp:sp modelId="{422CAD53-D24E-4DCA-8960-C72293C3D3AC}">
      <dsp:nvSpPr>
        <dsp:cNvPr id="0" name=""/>
        <dsp:cNvSpPr/>
      </dsp:nvSpPr>
      <dsp:spPr>
        <a:xfrm>
          <a:off x="0" y="643510"/>
          <a:ext cx="6555347" cy="55165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43660"/>
                <a:satOff val="-782"/>
                <a:lumOff val="33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3660"/>
                <a:satOff val="-782"/>
                <a:lumOff val="33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3660"/>
                <a:satOff val="-782"/>
                <a:lumOff val="33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Mission (confirm)</a:t>
          </a:r>
          <a:endParaRPr lang="en-US" sz="2300" kern="1200"/>
        </a:p>
      </dsp:txBody>
      <dsp:txXfrm>
        <a:off x="26930" y="670440"/>
        <a:ext cx="6501487" cy="497795"/>
      </dsp:txXfrm>
    </dsp:sp>
    <dsp:sp modelId="{587C76AA-BBF3-43C0-94ED-39B88C01E26D}">
      <dsp:nvSpPr>
        <dsp:cNvPr id="0" name=""/>
        <dsp:cNvSpPr/>
      </dsp:nvSpPr>
      <dsp:spPr>
        <a:xfrm>
          <a:off x="0" y="1261405"/>
          <a:ext cx="6555347" cy="55165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Vision </a:t>
          </a:r>
          <a:endParaRPr lang="en-US" sz="2300" kern="1200"/>
        </a:p>
      </dsp:txBody>
      <dsp:txXfrm>
        <a:off x="26930" y="1288335"/>
        <a:ext cx="6501487" cy="497795"/>
      </dsp:txXfrm>
    </dsp:sp>
    <dsp:sp modelId="{BD5560F0-D81E-4628-B2DA-BB855420414D}">
      <dsp:nvSpPr>
        <dsp:cNvPr id="0" name=""/>
        <dsp:cNvSpPr/>
      </dsp:nvSpPr>
      <dsp:spPr>
        <a:xfrm>
          <a:off x="0" y="1879301"/>
          <a:ext cx="6555347" cy="55165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30981"/>
                <a:satOff val="-2346"/>
                <a:lumOff val="99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0981"/>
                <a:satOff val="-2346"/>
                <a:lumOff val="99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0981"/>
                <a:satOff val="-2346"/>
                <a:lumOff val="99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Core Values</a:t>
          </a:r>
          <a:endParaRPr lang="en-US" sz="2300" kern="1200"/>
        </a:p>
      </dsp:txBody>
      <dsp:txXfrm>
        <a:off x="26930" y="1906231"/>
        <a:ext cx="6501487" cy="497795"/>
      </dsp:txXfrm>
    </dsp:sp>
    <dsp:sp modelId="{B4CC64FD-3B24-44E6-8E9F-46DAF89C0C62}">
      <dsp:nvSpPr>
        <dsp:cNvPr id="0" name=""/>
        <dsp:cNvSpPr/>
      </dsp:nvSpPr>
      <dsp:spPr>
        <a:xfrm>
          <a:off x="0" y="2497196"/>
          <a:ext cx="6555347" cy="55165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SWOT Analysis</a:t>
          </a:r>
          <a:endParaRPr lang="en-US" sz="2300" kern="1200"/>
        </a:p>
      </dsp:txBody>
      <dsp:txXfrm>
        <a:off x="26930" y="2524126"/>
        <a:ext cx="6501487" cy="497795"/>
      </dsp:txXfrm>
    </dsp:sp>
    <dsp:sp modelId="{F860C695-14B1-40CA-9513-48F8218EC8BC}">
      <dsp:nvSpPr>
        <dsp:cNvPr id="0" name=""/>
        <dsp:cNvSpPr/>
      </dsp:nvSpPr>
      <dsp:spPr>
        <a:xfrm>
          <a:off x="0" y="3115091"/>
          <a:ext cx="6555347" cy="55165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18302"/>
                <a:satOff val="-3910"/>
                <a:lumOff val="166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18302"/>
                <a:satOff val="-3910"/>
                <a:lumOff val="166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18302"/>
                <a:satOff val="-3910"/>
                <a:lumOff val="166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Strategic Priorities</a:t>
          </a:r>
          <a:endParaRPr lang="en-US" sz="2300" kern="1200"/>
        </a:p>
      </dsp:txBody>
      <dsp:txXfrm>
        <a:off x="26930" y="3142021"/>
        <a:ext cx="6501487" cy="497795"/>
      </dsp:txXfrm>
    </dsp:sp>
    <dsp:sp modelId="{B2911E96-50C2-4025-B37C-C305CC55DD12}">
      <dsp:nvSpPr>
        <dsp:cNvPr id="0" name=""/>
        <dsp:cNvSpPr/>
      </dsp:nvSpPr>
      <dsp:spPr>
        <a:xfrm>
          <a:off x="0" y="3732986"/>
          <a:ext cx="6555347" cy="55165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A</a:t>
          </a:r>
          <a:r>
            <a:rPr lang="en-US" sz="2300" b="1" i="0" kern="1200"/>
            <a:t>ction Plan – Tactics</a:t>
          </a:r>
          <a:endParaRPr lang="en-US" sz="2300" kern="1200"/>
        </a:p>
      </dsp:txBody>
      <dsp:txXfrm>
        <a:off x="26930" y="3759916"/>
        <a:ext cx="6501487" cy="497795"/>
      </dsp:txXfrm>
    </dsp:sp>
    <dsp:sp modelId="{AF118269-1472-4955-9CF6-2CD3065ABC89}">
      <dsp:nvSpPr>
        <dsp:cNvPr id="0" name=""/>
        <dsp:cNvSpPr/>
      </dsp:nvSpPr>
      <dsp:spPr>
        <a:xfrm>
          <a:off x="0" y="4350881"/>
          <a:ext cx="6555347" cy="55165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5622"/>
                <a:satOff val="-5474"/>
                <a:lumOff val="232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05622"/>
                <a:satOff val="-5474"/>
                <a:lumOff val="232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05622"/>
                <a:satOff val="-5474"/>
                <a:lumOff val="232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Resource </a:t>
          </a:r>
          <a:r>
            <a:rPr lang="en-US" sz="2300" b="1" kern="1200"/>
            <a:t>A</a:t>
          </a:r>
          <a:r>
            <a:rPr lang="en-US" sz="2300" b="1" i="0" kern="1200"/>
            <a:t>llocation </a:t>
          </a:r>
          <a:r>
            <a:rPr lang="en-US" sz="2300" b="1" kern="1200"/>
            <a:t>P</a:t>
          </a:r>
          <a:r>
            <a:rPr lang="en-US" sz="2300" b="1" i="0" kern="1200"/>
            <a:t>lan</a:t>
          </a:r>
          <a:endParaRPr lang="en-US" sz="2300" kern="1200"/>
        </a:p>
      </dsp:txBody>
      <dsp:txXfrm>
        <a:off x="26930" y="4377811"/>
        <a:ext cx="6501487" cy="497795"/>
      </dsp:txXfrm>
    </dsp:sp>
    <dsp:sp modelId="{75A6EFE7-DC4D-4DD1-85BC-08567A9DE5B9}">
      <dsp:nvSpPr>
        <dsp:cNvPr id="0" name=""/>
        <dsp:cNvSpPr/>
      </dsp:nvSpPr>
      <dsp:spPr>
        <a:xfrm>
          <a:off x="0" y="4968776"/>
          <a:ext cx="6555347" cy="55165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Performance </a:t>
          </a:r>
          <a:r>
            <a:rPr lang="en-US" sz="2300" b="1" i="0" kern="1200"/>
            <a:t>Measures</a:t>
          </a:r>
          <a:endParaRPr lang="en-US" sz="2300" kern="1200"/>
        </a:p>
      </dsp:txBody>
      <dsp:txXfrm>
        <a:off x="26930" y="4995706"/>
        <a:ext cx="6501487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EE49-38DA-4E51-A4F5-7056FD763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BFCD1-77CD-475A-ADEC-256D287B6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3EE1C-4301-4D21-8313-BE01D592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4513-B55D-468D-B7FE-2037CA77F9D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8A459-04E9-456C-BCB9-A5AF52F5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29E0B-7ECC-4845-A7A8-7AD142E7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17C4-E233-4BE0-A150-FA48C47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4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10C8A-9B30-4776-B691-7BA0FD66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11ACE8-3352-4504-89CD-B4F9639CD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1E417-C21E-46FF-AE6E-9592ABCC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4513-B55D-468D-B7FE-2037CA77F9D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DEE45-E933-41C9-9E55-9297995F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307C8-56C1-46EF-916C-172131A2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17C4-E233-4BE0-A150-FA48C47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6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19B949-E474-4474-8DB3-DF5AA6708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53514-03BD-40BD-9F35-B682EC0F6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9C04F-623E-4685-86F9-D8DAFBCA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4513-B55D-468D-B7FE-2037CA77F9D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E8581-148B-4420-A979-F030D16E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80B12-1916-47CF-A4C7-4B3B42C5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17C4-E233-4BE0-A150-FA48C47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5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D8E2B7-09D4-43B5-ADEC-F18862C96DC1}" type="datetime1">
              <a:rPr lang="en-US" smtClean="0"/>
              <a:t>2/15/2022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8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AD1D-AFA5-428B-AEF1-7D76BFAE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7AEB5-1387-485F-86E6-61E0F777E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0870D-5A1C-4110-B0D0-36F7ECA5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4513-B55D-468D-B7FE-2037CA77F9D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6FC46-034D-4B07-A1F1-2CB12B6C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BC3E-1BCA-4033-BBEC-A71C57CD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17C4-E233-4BE0-A150-FA48C47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9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72B7-5A4D-442A-B75A-C209CAEB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E438D-0BA9-4498-9472-18ED810C7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21605-CD1F-4A64-9901-A009E3AF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4513-B55D-468D-B7FE-2037CA77F9D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F185B-2087-47BB-83D9-740D8BC9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4A2E3-3EC5-470F-8687-937DD4EC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17C4-E233-4BE0-A150-FA48C47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1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2FCE-398D-4626-ACD4-C55A9FD7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30920-D0D0-4437-8267-4EEBB58D7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09558-6A96-4C17-B2E3-1B2CC6D4A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5CBC7-C58A-4E4D-9046-184F5708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4513-B55D-468D-B7FE-2037CA77F9D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606B3-84C9-4886-B7B4-B9A9FDC2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03E98-FE57-4653-9AA7-AD81DC99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17C4-E233-4BE0-A150-FA48C47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7BF2-C03A-43EA-8F17-620D11CD2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80B1A-A41F-4510-93FD-7BD3548B6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9C1EC-FEDF-42DD-8DEA-D6884C15D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5C472-DF3B-4335-9E31-185599408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EB27AA-1CE5-45DB-8ACD-DEE97ACEB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302A02-EB31-4A0E-B24A-5ECDDCD8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4513-B55D-468D-B7FE-2037CA77F9D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C30875-DF0F-4753-BCA8-CBA5D630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232539-0558-44EA-A7EC-3DAE9BF5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17C4-E233-4BE0-A150-FA48C47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2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D7B7-6837-4388-8E6A-9499F242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7C614-C66F-486E-8D98-1D129AF5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4513-B55D-468D-B7FE-2037CA77F9D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01B31-986E-466E-BC8A-9A2CE945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2171D-043F-43D4-A0D6-4623122B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17C4-E233-4BE0-A150-FA48C47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8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6B2D0A-05B8-43C8-9F93-7D834BD7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4513-B55D-468D-B7FE-2037CA77F9D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7D7EB4-3451-4255-A5FA-7B4C20FE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19C39-0AD5-49F1-B7C1-85296AC8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17C4-E233-4BE0-A150-FA48C47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9993-790C-497C-85ED-A5DC53922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0DB2A-0537-4FE5-8383-7F3EF0EFA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B1C3C-D748-468F-9332-EB260A87C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6C455-3F43-4188-A093-F0618C65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4513-B55D-468D-B7FE-2037CA77F9D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75300-3324-43B5-8E04-CE0A7FC0D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C9658-A197-472E-A09B-4D7BBB18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17C4-E233-4BE0-A150-FA48C47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8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C169D-31F5-4D20-A02E-FEDDAF53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96C09-3B89-4215-939A-4A765C268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BA883-0732-4E1D-A48D-A248ED001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74E58-33FA-4459-AEC4-1244EBE3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4513-B55D-468D-B7FE-2037CA77F9D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8939C-55EB-400F-9D0B-D5464026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6404C-677F-4BA7-A693-A068D63F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17C4-E233-4BE0-A150-FA48C47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0C52D-3949-4D42-85CC-73E5AB437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4EF7A-1A5B-4AE1-BD1F-07A7F6ED7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71E4E-DBB8-4C3E-8E06-9590D4FDB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64513-B55D-468D-B7FE-2037CA77F9D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EC27C-D0E6-4420-933D-82925B6C7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E9F6B-65A0-42C5-A2D2-79C59AB8F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D17C4-E233-4BE0-A150-FA48C470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0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ircular jigsaw puzzle">
            <a:extLst>
              <a:ext uri="{FF2B5EF4-FFF2-40B4-BE49-F238E27FC236}">
                <a16:creationId xmlns:a16="http://schemas.microsoft.com/office/drawing/2014/main" id="{960D98D0-7D1D-4416-8A65-E24B52EEF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79" b="1475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B08341-7978-4E2B-A528-091C89CE8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Strategic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DCF06-2389-459C-8426-E4B2C924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Wyoming Economic Development Association</a:t>
            </a:r>
          </a:p>
          <a:p>
            <a:r>
              <a:rPr lang="en-US">
                <a:solidFill>
                  <a:srgbClr val="FFFFFF"/>
                </a:solidFill>
              </a:rPr>
              <a:t>February 17,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360C6B-B079-48BB-BAA5-4B3A4860B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117" y="5684449"/>
            <a:ext cx="5423922" cy="522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8EA759-9550-44B0-9B5F-47517F07BE5E}"/>
              </a:ext>
            </a:extLst>
          </p:cNvPr>
          <p:cNvSpPr txBox="1"/>
          <p:nvPr/>
        </p:nvSpPr>
        <p:spPr>
          <a:xfrm>
            <a:off x="7749433" y="6220035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193457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96F6-5A6D-4517-8536-C162FF0D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Noto Sans" panose="020B0502040504020204" pitchFamily="34" charset="0"/>
              </a:rPr>
              <a:t>Sets a vision and overall goals that are measurable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0" i="0" dirty="0">
              <a:effectLst/>
              <a:latin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Noto Sans" panose="020B0502040504020204" pitchFamily="34" charset="0"/>
              </a:rPr>
              <a:t>Helps you reach strategic priorities for a set period of time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0" i="0" dirty="0">
              <a:effectLst/>
              <a:latin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Noto Sans" panose="020B0502040504020204" pitchFamily="34" charset="0"/>
              </a:rPr>
              <a:t>D</a:t>
            </a:r>
            <a:r>
              <a:rPr lang="en-US" sz="2400" b="0" i="0" dirty="0">
                <a:effectLst/>
                <a:latin typeface="Noto Sans" panose="020B0502040504020204" pitchFamily="34" charset="0"/>
              </a:rPr>
              <a:t>efines the methods and tactics you need to take to achieve the priorities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0" i="0" dirty="0">
              <a:effectLst/>
              <a:latin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Noto Sans" panose="020B0502040504020204" pitchFamily="34" charset="0"/>
              </a:rPr>
              <a:t>Measures progress against the goals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Noto Sans" panose="020B0502040504020204" pitchFamily="34" charset="0"/>
              </a:rPr>
              <a:t>Guides decision-making along the way</a:t>
            </a:r>
          </a:p>
          <a:p>
            <a:endParaRPr lang="en-US" sz="2000" dirty="0">
              <a:latin typeface="Noto Sans" panose="020B0502040504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1C15AFF-C4A2-4DE1-80BE-92302692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586855"/>
            <a:ext cx="3434408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i="1" dirty="0">
                <a:solidFill>
                  <a:srgbClr val="FFFFFF"/>
                </a:solidFill>
              </a:rPr>
              <a:t>Strategic Planning is </a:t>
            </a:r>
            <a:br>
              <a:rPr lang="en-US" sz="4000" b="1" i="1" dirty="0">
                <a:solidFill>
                  <a:srgbClr val="FFFFFF"/>
                </a:solidFill>
              </a:rPr>
            </a:br>
            <a:r>
              <a:rPr lang="en-US" sz="4000" b="1" i="1" dirty="0">
                <a:solidFill>
                  <a:srgbClr val="FFFFFF"/>
                </a:solidFill>
              </a:rPr>
              <a:t>A Powerful Tool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CF88DF-EB1B-425B-B61B-DB2BC649E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850809-1D23-488E-98B8-6252C0FE56A4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2072833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ching for a paper on a table full of paper and sticky notes">
            <a:extLst>
              <a:ext uri="{FF2B5EF4-FFF2-40B4-BE49-F238E27FC236}">
                <a16:creationId xmlns:a16="http://schemas.microsoft.com/office/drawing/2014/main" id="{907D9E8A-2A08-4F32-8C39-F4E9BA995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95" r="10888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1" name="Freeform: Shape 2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41B20-75A0-4420-A44A-525EB500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83" y="265574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Importance and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Benefits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of a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Strategic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97128-6841-440F-B804-A06F937C7098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D5C77F-678D-418D-85FE-7105E33D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3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2DA8E-9853-464F-8F18-22C2269B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Importance of Strategic 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9432-41C6-4A49-8DD3-B0E3515F9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9" y="649480"/>
            <a:ext cx="6861058" cy="5546047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Integral to</a:t>
            </a:r>
            <a:r>
              <a:rPr lang="en-US" sz="2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achieving measurable, sustainable economic growth and quality of place</a:t>
            </a: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2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Framework</a:t>
            </a: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for a regional or state-wide  Comprehensive Economic Development Strategy (CEDS)</a:t>
            </a:r>
          </a:p>
          <a:p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Alignment</a:t>
            </a:r>
            <a:r>
              <a:rPr lang="en-US" sz="2000" b="0" i="0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 of stakeholder, leadership</a:t>
            </a:r>
            <a:r>
              <a:rPr lang="en-US" sz="2000" dirty="0">
                <a:solidFill>
                  <a:srgbClr val="2D2D2D"/>
                </a:solidFill>
                <a:latin typeface="Noto Sans" panose="020B0502040504020204" pitchFamily="34" charset="0"/>
              </a:rPr>
              <a:t> </a:t>
            </a:r>
            <a:r>
              <a:rPr lang="en-US" sz="2000" b="0" i="0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and staff goals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2D2D2D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Requires collaboration</a:t>
            </a:r>
            <a:r>
              <a:rPr lang="en-US" sz="2000" b="0" i="0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 at all organizational levels toward a common goal</a:t>
            </a:r>
          </a:p>
          <a:p>
            <a:pPr marL="0" indent="0">
              <a:buNone/>
            </a:pPr>
            <a:endParaRPr lang="en-US" sz="2000" b="0" i="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2000" b="1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Positions your community for investment</a:t>
            </a:r>
            <a:r>
              <a:rPr lang="en-US" sz="2000" b="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lang="en-US" sz="20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private investment, non-profit, and government funding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4E8B50-4B3E-4211-9C7D-1F4C09DF9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DB361B-83A9-4188-A713-D71D773A4C01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722739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FE6C-5D5B-4CAC-BA27-B57F3BD9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17522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 dirty="0"/>
              <a:t>Strategic Planning Looks Inside and Outside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21F8C0A-DF44-46DC-9B22-D193905D2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-2" b="-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A702E-43EA-4C1B-B665-20529E928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2110451"/>
            <a:ext cx="5291663" cy="37528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Strategic planning needs to:</a:t>
            </a:r>
          </a:p>
          <a:p>
            <a:pPr marL="0" indent="0">
              <a:buNone/>
            </a:pPr>
            <a:endParaRPr lang="en-US" sz="1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18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Look closely at a community’s inherent economic development. </a:t>
            </a:r>
          </a:p>
          <a:p>
            <a:endParaRPr lang="en-US" sz="1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Understand</a:t>
            </a:r>
            <a:r>
              <a:rPr lang="en-US" sz="18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the gaps, barrier and challenges that must be addressed in order to succeed.</a:t>
            </a:r>
          </a:p>
          <a:p>
            <a:endParaRPr lang="en-US" sz="1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18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Identify and leverage opportunities</a:t>
            </a:r>
            <a:r>
              <a:rPr lang="en-U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Prioritize actions that will really make an impact.</a:t>
            </a:r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BF093D-2081-4CAF-A1B4-6EA373772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6AADDD-37DB-4C33-936C-B84A7623AAB3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178620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1ECC4-B03B-427F-B105-12EE1D53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Benefits of Strategic Planning</a:t>
            </a:r>
          </a:p>
        </p:txBody>
      </p:sp>
      <p:graphicFrame>
        <p:nvGraphicFramePr>
          <p:cNvPr id="44" name="Content Placeholder 4">
            <a:extLst>
              <a:ext uri="{FF2B5EF4-FFF2-40B4-BE49-F238E27FC236}">
                <a16:creationId xmlns:a16="http://schemas.microsoft.com/office/drawing/2014/main" id="{4ADEDD31-7BB5-484D-89C9-8F27987BC2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555980"/>
              </p:ext>
            </p:extLst>
          </p:nvPr>
        </p:nvGraphicFramePr>
        <p:xfrm>
          <a:off x="632085" y="1845941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421F1EA-D168-40F0-8E01-F46C81F3F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84ADBD-C721-4CD5-9801-D702F1106044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2337051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Open highway road">
            <a:extLst>
              <a:ext uri="{FF2B5EF4-FFF2-40B4-BE49-F238E27FC236}">
                <a16:creationId xmlns:a16="http://schemas.microsoft.com/office/drawing/2014/main" id="{24DB5D9C-ECD7-42D5-9F18-D2B57E674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233" b="6497"/>
          <a:stretch/>
        </p:blipFill>
        <p:spPr>
          <a:xfrm>
            <a:off x="0" y="-24990"/>
            <a:ext cx="12191980" cy="68579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2294A-BBE6-4014-A612-4068830C5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790" y="852183"/>
            <a:ext cx="10058400" cy="500491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en-US" sz="4000" b="1" i="1" dirty="0">
                <a:solidFill>
                  <a:srgbClr val="FFFFFF"/>
                </a:solidFill>
                <a:latin typeface="+mj-lt"/>
              </a:rPr>
              <a:t>Strategic Plan is a Roadmap</a:t>
            </a:r>
          </a:p>
          <a:p>
            <a:pPr algn="ctr"/>
            <a:endParaRPr lang="en-US" sz="4000" b="1" i="1" dirty="0">
              <a:solidFill>
                <a:srgbClr val="FFFFFF"/>
              </a:solidFill>
              <a:latin typeface="+mj-lt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Realistic and achievable vision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the future.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b="1" i="1" dirty="0">
              <a:solidFill>
                <a:schemeClr val="tx1"/>
              </a:solidFill>
              <a:latin typeface="+mj-lt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Identifies </a:t>
            </a:r>
            <a:r>
              <a:rPr lang="en-US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needs to be improved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new initiatives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be put in place.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Identifies areas of </a:t>
            </a:r>
            <a:r>
              <a:rPr lang="en-US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opportunity and ways to capitalize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 them to make your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competitive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Provides a </a:t>
            </a: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detailed action plan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for step-by-step for how to get there.</a:t>
            </a:r>
            <a:endPara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3ADCD-4A93-4BB0-8707-68706535DDB0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DF6C15-A448-45AF-8680-CEA6C2345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27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0B9A0-79DC-4BD9-AA80-EEE1962A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82" y="968518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  <a:latin typeface="Noto Sans" panose="020B0502040504020204" pitchFamily="34" charset="0"/>
              </a:rPr>
              <a:t>Building the Strategic Plan</a:t>
            </a:r>
            <a:br>
              <a:rPr lang="en-US" sz="4000" b="1" dirty="0">
                <a:solidFill>
                  <a:srgbClr val="FFFFFF"/>
                </a:solidFill>
                <a:latin typeface="Noto Sans" panose="020B0502040504020204" pitchFamily="34" charset="0"/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5E79958A-3A69-4220-998B-A3E7E41229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703585"/>
              </p:ext>
            </p:extLst>
          </p:nvPr>
        </p:nvGraphicFramePr>
        <p:xfrm>
          <a:off x="4565508" y="264245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0AC8918-B5F0-4BD8-8C98-CFC57F52BD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413C92-C76E-473B-97B1-0463D4F4178D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633373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360A3-4306-412E-8FEE-9871A17B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3600" dirty="0"/>
              <a:t>Situation Analysis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2837FD1C-B856-46D6-9591-59FB28A1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395" y="2188382"/>
            <a:ext cx="6766559" cy="425871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dirty="0">
                <a:solidFill>
                  <a:srgbClr val="444444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Consider internal strengths and barriers you can control, and external challenges to manage and opportunities to pursue</a:t>
            </a:r>
          </a:p>
          <a:p>
            <a:pPr marL="0" indent="0">
              <a:buNone/>
            </a:pPr>
            <a:endParaRPr lang="en-US" sz="1400" b="1" i="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r>
              <a:rPr lang="en-US" sz="2000" b="1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Examples:</a:t>
            </a:r>
          </a:p>
          <a:p>
            <a:pPr marL="0" indent="0">
              <a:buNone/>
            </a:pPr>
            <a:endParaRPr lang="en-US" sz="1300" b="1" i="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2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Analyze industry</a:t>
            </a:r>
            <a:r>
              <a:rPr lang="en-US" sz="2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supply chain </a:t>
            </a:r>
            <a:r>
              <a:rPr lang="en-US" sz="2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 competitor trends</a:t>
            </a:r>
          </a:p>
          <a:p>
            <a:endParaRPr lang="en-US" sz="1300" b="1" i="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2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Understand your demographic trends and workforce patterns</a:t>
            </a:r>
          </a:p>
          <a:p>
            <a:endParaRPr lang="en-US" sz="13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2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Identify gaps in infrastructure</a:t>
            </a:r>
          </a:p>
          <a:p>
            <a:endParaRPr lang="en-US" sz="13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2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Dig into issues important to businesses such as talent attraction, quality</a:t>
            </a:r>
          </a:p>
          <a:p>
            <a:pPr marL="0" indent="0">
              <a:buNone/>
            </a:pPr>
            <a:r>
              <a:rPr lang="en-US" sz="2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of life, access to technology, access to shovel ready sites, access to markets</a:t>
            </a:r>
          </a:p>
          <a:p>
            <a:endParaRPr lang="en-US" sz="13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2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Assess internal strengths such as leadership, staffing, capital assets, business recruitment and retention strategies, etc.</a:t>
            </a:r>
          </a:p>
          <a:p>
            <a:endParaRPr lang="en-US" sz="2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4" name="Picture 6" descr="Graph">
            <a:extLst>
              <a:ext uri="{FF2B5EF4-FFF2-40B4-BE49-F238E27FC236}">
                <a16:creationId xmlns:a16="http://schemas.microsoft.com/office/drawing/2014/main" id="{3B9C2F2E-15D9-4B08-85A4-C1EC72E65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44" r="3451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5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D9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3B32AB6-0BE5-4590-ACB1-D4B04AAA4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1CBAC5-C09E-41C4-846B-96D09238CDED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885674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21F1EA-D168-40F0-8E01-F46C81F3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84ADBD-C721-4CD5-9801-D702F1106044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6BD985-B9F9-4420-BE02-6FCCFAEFDFEE}"/>
              </a:ext>
            </a:extLst>
          </p:cNvPr>
          <p:cNvSpPr txBox="1">
            <a:spLocks/>
          </p:cNvSpPr>
          <p:nvPr/>
        </p:nvSpPr>
        <p:spPr>
          <a:xfrm>
            <a:off x="711199" y="2011528"/>
            <a:ext cx="10383519" cy="4905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>
                <a:solidFill>
                  <a:srgbClr val="1E1E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Operating in a global market</a:t>
            </a:r>
            <a:endParaRPr lang="en-US" sz="2000" dirty="0">
              <a:solidFill>
                <a:srgbClr val="1E1E1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7949C1D-3B2F-4CB2-BBE0-CBE9261E58DE}"/>
              </a:ext>
            </a:extLst>
          </p:cNvPr>
          <p:cNvSpPr txBox="1">
            <a:spLocks/>
          </p:cNvSpPr>
          <p:nvPr/>
        </p:nvSpPr>
        <p:spPr>
          <a:xfrm>
            <a:off x="711199" y="3522693"/>
            <a:ext cx="10383520" cy="2405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u="sng" dirty="0">
                <a:solidFill>
                  <a:srgbClr val="1E1E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Creating fertile ground and being an “enabler” for</a:t>
            </a:r>
            <a:r>
              <a:rPr lang="en-US" sz="1900" dirty="0">
                <a:solidFill>
                  <a:srgbClr val="1E1E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</a:t>
            </a:r>
          </a:p>
          <a:p>
            <a:pPr marL="457200" lvl="1" indent="0">
              <a:buNone/>
            </a:pPr>
            <a:endParaRPr lang="en-US" sz="1600" dirty="0">
              <a:solidFill>
                <a:srgbClr val="1E1E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E1E1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capital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E1E1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 to high demand infrastructure i.e., airports, road networks, railroads and telecom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E1E1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World-class business parks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E1E1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 to innovation and application of new technologies … connecting the dots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E1E1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 infrastructure such as housing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E1E1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Promoting favorable regulatory environment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E1E1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Advocating for financial incentives such as tax credits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28A353-C383-431E-A930-CFA703214FAF}"/>
              </a:ext>
            </a:extLst>
          </p:cNvPr>
          <p:cNvSpPr txBox="1">
            <a:spLocks/>
          </p:cNvSpPr>
          <p:nvPr/>
        </p:nvSpPr>
        <p:spPr>
          <a:xfrm>
            <a:off x="711199" y="2592745"/>
            <a:ext cx="10383519" cy="6887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>
                <a:solidFill>
                  <a:srgbClr val="1E1E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Playing the role of a “one stop shop”</a:t>
            </a:r>
            <a:r>
              <a:rPr lang="en-US" sz="2000" b="1" dirty="0">
                <a:solidFill>
                  <a:srgbClr val="1E1E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>
                <a:solidFill>
                  <a:srgbClr val="1E1E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 promote both domestic and foreign investment in industry clusters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1E1E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CC9B8CC-15B7-4B6A-89EC-F8B779307542}"/>
              </a:ext>
            </a:extLst>
          </p:cNvPr>
          <p:cNvSpPr txBox="1">
            <a:spLocks/>
          </p:cNvSpPr>
          <p:nvPr/>
        </p:nvSpPr>
        <p:spPr>
          <a:xfrm>
            <a:off x="645159" y="1978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Consider Changing Dynamics in the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Economic Development World</a:t>
            </a:r>
          </a:p>
        </p:txBody>
      </p:sp>
    </p:spTree>
    <p:extLst>
      <p:ext uri="{BB962C8B-B14F-4D97-AF65-F5344CB8AC3E}">
        <p14:creationId xmlns:p14="http://schemas.microsoft.com/office/powerpoint/2010/main" val="2009334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A446F5-243B-4622-8A93-FE48D9C45301}"/>
              </a:ext>
            </a:extLst>
          </p:cNvPr>
          <p:cNvSpPr txBox="1">
            <a:spLocks/>
          </p:cNvSpPr>
          <p:nvPr/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Look Inward </a:t>
            </a:r>
          </a:p>
          <a:p>
            <a:pPr algn="r"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 an Effective          Economic Development Organization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57588-B7A4-400A-B371-FBDE55E9FFAE}"/>
              </a:ext>
            </a:extLst>
          </p:cNvPr>
          <p:cNvSpPr txBox="1"/>
          <p:nvPr/>
        </p:nvSpPr>
        <p:spPr>
          <a:xfrm>
            <a:off x="4581727" y="649480"/>
            <a:ext cx="685843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Organizational Assets: 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Governance structure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Membership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Administrative leadership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Assets to attract investments, create jobs and grow businesses</a:t>
            </a: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Assets for operations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Cash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Investments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Staff knowledge and expertise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A7B5E-015A-464D-BDB3-3DA8356F8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860EDB8-5305-433F-BE41-D7A86D811DB3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4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5994" y="-5310547"/>
            <a:ext cx="1580014" cy="12192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8DB0C-F8B4-48D8-AFBB-822DF059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288404"/>
            <a:ext cx="7170656" cy="9774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Do These Have in Common?</a:t>
            </a:r>
          </a:p>
        </p:txBody>
      </p:sp>
      <p:pic>
        <p:nvPicPr>
          <p:cNvPr id="7" name="Picture 4" descr="Image result for photo of game of chess">
            <a:extLst>
              <a:ext uri="{FF2B5EF4-FFF2-40B4-BE49-F238E27FC236}">
                <a16:creationId xmlns:a16="http://schemas.microsoft.com/office/drawing/2014/main" id="{E31EFDF3-004F-4ECE-9DC9-F7844CC88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9" r="10186" b="-4"/>
          <a:stretch/>
        </p:blipFill>
        <p:spPr bwMode="auto">
          <a:xfrm>
            <a:off x="902553" y="2593413"/>
            <a:ext cx="3238707" cy="323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E670A20-88C0-46C8-9C2C-086D680A2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r="19303" b="-4"/>
          <a:stretch/>
        </p:blipFill>
        <p:spPr bwMode="auto">
          <a:xfrm>
            <a:off x="4476646" y="2593396"/>
            <a:ext cx="3238707" cy="32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hoto of wire walker">
            <a:extLst>
              <a:ext uri="{FF2B5EF4-FFF2-40B4-BE49-F238E27FC236}">
                <a16:creationId xmlns:a16="http://schemas.microsoft.com/office/drawing/2014/main" id="{8DA1F185-D338-4F6D-BC90-9BD8A77D1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8" r="4" b="4"/>
          <a:stretch/>
        </p:blipFill>
        <p:spPr bwMode="auto">
          <a:xfrm>
            <a:off x="8050740" y="2593426"/>
            <a:ext cx="3238707" cy="32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6C74DB-CE61-4895-A51D-FF65A6FCB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926DDA-CA1C-4158-9AAB-1C63CF9630EE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1938235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A5325-9508-4B34-9EF3-22AD5589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Confirm Your Organization’s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6DD1E-4010-4F17-B659-BA5ACE1BA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022" y="655975"/>
            <a:ext cx="6915019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b="1" i="1" dirty="0">
                <a:ln w="0"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Your organization’s purpose … reason for existence:</a:t>
            </a:r>
          </a:p>
          <a:p>
            <a:pPr marL="0" indent="0">
              <a:buNone/>
            </a:pPr>
            <a:endParaRPr lang="en-US" sz="2000" b="1" i="1" dirty="0">
              <a:ln w="0"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Example:  To facilitate and drive community and economic initiatives and collaborations that grow the regional economy and enhance the overall quality of life.</a:t>
            </a:r>
            <a:endParaRPr lang="en-US" sz="2400" b="1" i="1" dirty="0">
              <a:ln w="0"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en-US" sz="2400" b="1" i="1" dirty="0">
              <a:ln w="0"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en-US" sz="2000" b="1" i="1" dirty="0">
              <a:ln w="0"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97C4A5-9AF1-4405-84E7-D399E95B4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71B5BB-B794-4465-BE30-087B165D891F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1265501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A5325-9508-4B34-9EF3-22AD5589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Vision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6DD1E-4010-4F17-B659-BA5ACE1BA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022" y="655975"/>
            <a:ext cx="6915019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b="1" i="1" dirty="0">
                <a:ln w="0"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KEEP IT SIMPLE!!</a:t>
            </a:r>
          </a:p>
          <a:p>
            <a:pPr marL="0" indent="0">
              <a:buNone/>
            </a:pPr>
            <a:endParaRPr lang="en-US" sz="2000" i="1" dirty="0">
              <a:ln w="0"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r>
              <a:rPr lang="en-US" sz="2000" i="1" dirty="0">
                <a:ln w="0"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is the organization’s vision for the future for the next 3 years given the current situation, challenges and opportunities?</a:t>
            </a:r>
          </a:p>
          <a:p>
            <a:pPr marL="0" indent="0">
              <a:buNone/>
            </a:pPr>
            <a:endParaRPr lang="en-US" sz="2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</a:t>
            </a:r>
            <a:r>
              <a:rPr lang="en-US" sz="1800" b="1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vision statement</a:t>
            </a:r>
            <a:r>
              <a:rPr lang="en-US" sz="1800" b="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sets an organization’s sights on the future and must be measurable. 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b="0" i="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It is aspirational, but also achievable. 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b="0" i="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44444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Must be measurable.  “We did it” or “We didn’t do it.”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97C4A5-9AF1-4405-84E7-D399E95B4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71B5BB-B794-4465-BE30-087B165D891F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2660887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8887F-9D8F-424C-A23C-1A63F420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Examples of Vision Statements That Are Measurable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7E2D9-C6E0-482C-8A01-C3AFD442C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9" y="649480"/>
            <a:ext cx="6861058" cy="5546047"/>
          </a:xfrm>
        </p:spPr>
        <p:txBody>
          <a:bodyPr anchor="ctr"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900" b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Audi:</a:t>
            </a:r>
            <a:r>
              <a:rPr lang="en-US" sz="19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“The car brand with the </a:t>
            </a:r>
            <a:r>
              <a:rPr lang="en-US" sz="1900" u="sng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greatest appeal, customer-relevant innovations and breathtaking design</a:t>
            </a:r>
            <a:r>
              <a:rPr lang="en-US" sz="19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.”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9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900" b="1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CitiBank</a:t>
            </a:r>
            <a:r>
              <a:rPr lang="en-US" sz="1900" b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</a:t>
            </a:r>
            <a:r>
              <a:rPr lang="en-US" sz="19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“The most </a:t>
            </a:r>
            <a:r>
              <a:rPr lang="en-US" sz="1900" u="sng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competent, profitable and innovative </a:t>
            </a:r>
            <a:r>
              <a:rPr lang="en-US" sz="19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financial organization in the world.”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9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900" b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PayPal:</a:t>
            </a:r>
            <a:r>
              <a:rPr lang="en-US" sz="19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“The web’s most </a:t>
            </a:r>
            <a:r>
              <a:rPr lang="en-US" sz="1900" u="sng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convenient, secure and cost-effective </a:t>
            </a:r>
            <a:r>
              <a:rPr lang="en-US" sz="19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payments solution.”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9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900" b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</a:t>
            </a:r>
            <a:r>
              <a:rPr lang="en-US" sz="19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 “GE is </a:t>
            </a:r>
            <a:r>
              <a:rPr lang="en-US" sz="1900" u="sng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number 1 or 2 in every single market </a:t>
            </a:r>
            <a:r>
              <a:rPr lang="en-US" sz="19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serve.”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9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900" b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Chevron:  </a:t>
            </a:r>
            <a:r>
              <a:rPr lang="en-US" sz="19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“The global energy company </a:t>
            </a:r>
            <a:r>
              <a:rPr lang="en-US" sz="1900" u="sng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most admired for its people, partnerships and performance</a:t>
            </a:r>
            <a:r>
              <a:rPr lang="en-US" sz="19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.”</a:t>
            </a:r>
            <a:endParaRPr lang="en-US" sz="19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9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Example of a community vision statement: 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b="1" i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diverse economy with business and employment opportunities for all and a strengthened tax base.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1C1DD2-E707-4BC7-8781-788FD93BA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BACE76-2183-4051-B10B-317865C91A89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881792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88D86-7AD0-4F8C-8F1D-130F5679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Set Strategic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BBD41-6A0F-4E69-932B-5D9C985A5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Set priorities to achieve your vision.</a:t>
            </a:r>
          </a:p>
          <a:p>
            <a:pPr marL="0" indent="0">
              <a:buNone/>
            </a:pPr>
            <a:endParaRPr lang="en-US" sz="2400" b="1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r>
              <a:rPr lang="en-US" sz="2400" b="1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Ask questions such as:</a:t>
            </a:r>
          </a:p>
          <a:p>
            <a:pPr marL="0" indent="0">
              <a:buNone/>
            </a:pPr>
            <a:endParaRPr lang="en-US" sz="2400" b="1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57200" lvl="1" indent="0">
              <a:buNone/>
            </a:pPr>
            <a:r>
              <a:rPr lang="en-US" b="1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Does our organization or community have the right tools to attract and </a:t>
            </a:r>
            <a:r>
              <a:rPr lang="en-US" b="1" i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jump-start industries with the greatest potential fo</a:t>
            </a:r>
            <a:r>
              <a:rPr lang="en-US" b="1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 growth</a:t>
            </a:r>
            <a:r>
              <a:rPr lang="en-US" b="1" i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and accelerate economic development </a:t>
            </a:r>
            <a:r>
              <a:rPr lang="en-US" b="1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your area?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207232-7E85-46B7-AE1E-C0675B9F4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C71580-FBCC-4A16-A9D8-98AB8D652CC9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3814932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88D86-7AD0-4F8C-8F1D-130F5679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Examples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of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Strategic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BBD41-6A0F-4E69-932B-5D9C985A5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8" y="924068"/>
            <a:ext cx="6555347" cy="4957526"/>
          </a:xfrm>
        </p:spPr>
        <p:txBody>
          <a:bodyPr anchor="ctr">
            <a:normAutofit fontScale="77500" lnSpcReduction="20000"/>
          </a:bodyPr>
          <a:lstStyle/>
          <a:p>
            <a:pPr algn="l"/>
            <a:r>
              <a:rPr lang="en-US" sz="2600" b="1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Define and deploy our various roles to:  </a:t>
            </a:r>
            <a:r>
              <a:rPr lang="en-US" sz="26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Lead, Partner and Collaborate</a:t>
            </a:r>
          </a:p>
          <a:p>
            <a:pPr algn="l"/>
            <a:endParaRPr lang="en-US" sz="2600" b="1" i="0" dirty="0">
              <a:solidFill>
                <a:srgbClr val="00000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en-US" sz="2600" b="1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Workforce: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Provide the leadership necessary to successfully drive the regional workforce initiative.</a:t>
            </a:r>
          </a:p>
          <a:p>
            <a:pPr algn="l"/>
            <a:endParaRPr lang="en-US" sz="2600" b="0" i="0" dirty="0">
              <a:solidFill>
                <a:srgbClr val="00000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en-US" sz="2600" b="1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Quality of Life: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Strengthen and actively promote the region’s quality of life ecosystem.</a:t>
            </a:r>
          </a:p>
          <a:p>
            <a:pPr algn="l"/>
            <a:endParaRPr lang="en-US" sz="2600" b="0" i="0" dirty="0">
              <a:solidFill>
                <a:srgbClr val="00000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en-US" sz="2600" b="1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Infrastructure: 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Advocate for upgrades to basic infrastructure to support business development, job attraction, and enhanced quality of life.</a:t>
            </a:r>
          </a:p>
          <a:p>
            <a:pPr algn="l"/>
            <a:endParaRPr lang="en-US" sz="2600" b="0" i="0" dirty="0">
              <a:solidFill>
                <a:srgbClr val="00000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en-US" sz="2600" b="1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Businesses: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Actively pursue the retention, growth and attraction of businesses.</a:t>
            </a:r>
          </a:p>
          <a:p>
            <a:pPr marL="0" indent="0">
              <a:buNone/>
            </a:pPr>
            <a:endParaRPr lang="en-US" b="1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207232-7E85-46B7-AE1E-C0675B9F4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C71580-FBCC-4A16-A9D8-98AB8D652CC9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1020602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EA315-0201-415A-A03A-B4F2460F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F21A-6C81-4ED4-9A84-6A6FA48D2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8" y="832360"/>
            <a:ext cx="7220730" cy="554604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Detailed action plan that supports each strategic priority.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List</a:t>
            </a:r>
            <a:r>
              <a:rPr lang="en-US" sz="20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of specific actions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</a:t>
            </a:r>
            <a:r>
              <a:rPr lang="en-US" sz="20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ist of priority projects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</a:t>
            </a:r>
            <a:r>
              <a:rPr lang="en-US" sz="20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taff/board assignments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</a:t>
            </a:r>
            <a:r>
              <a:rPr lang="en-US" sz="20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artners or collaborators to achieve the action (zoning, special districts, infrastructure, etc.)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Tools (Opportunity Zone, New Markets Tax Credits,  etc.)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Public-private partnerships, etc.</a:t>
            </a: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78DE47-B036-4037-8224-12BFC814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079750-3628-4543-BB1F-904A72E4873B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1072073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36625-C83D-4060-84D1-CC8FBBF6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Resource Allocation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228C2-910A-4D3D-9E48-0633B8203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Required Investments and Revenue Sources</a:t>
            </a:r>
          </a:p>
          <a:p>
            <a:pPr marL="0" indent="0">
              <a:buNone/>
            </a:pPr>
            <a:r>
              <a:rPr lang="en-US" sz="2000" b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for Each Action Item</a:t>
            </a:r>
          </a:p>
          <a:p>
            <a:pPr marL="0" indent="0">
              <a:buNone/>
            </a:pPr>
            <a:endParaRPr lang="en-US" sz="20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Investments</a:t>
            </a:r>
          </a:p>
          <a:p>
            <a:r>
              <a:rPr lang="en-US" sz="20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Staff</a:t>
            </a:r>
          </a:p>
          <a:p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</a:t>
            </a:r>
            <a:r>
              <a:rPr lang="en-US" sz="20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ontracted services</a:t>
            </a:r>
          </a:p>
          <a:p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</a:t>
            </a:r>
            <a:r>
              <a:rPr lang="en-US" sz="20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quipment acquisition</a:t>
            </a:r>
          </a:p>
          <a:p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Infrastructure development</a:t>
            </a:r>
          </a:p>
          <a:p>
            <a:r>
              <a:rPr lang="en-US" sz="20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Incentives</a:t>
            </a:r>
          </a:p>
          <a:p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Revenues</a:t>
            </a:r>
          </a:p>
          <a:p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Cash</a:t>
            </a:r>
          </a:p>
          <a:p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</a:t>
            </a:r>
            <a:r>
              <a:rPr lang="en-US" sz="20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rants</a:t>
            </a:r>
          </a:p>
          <a:p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Public investment</a:t>
            </a:r>
          </a:p>
          <a:p>
            <a:r>
              <a:rPr lang="en-US" sz="20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Private investment</a:t>
            </a: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9EBC26-FDD9-49E8-B373-382CE84B7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C4EB9F-2911-4ECE-A928-3883562F1F98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3729562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36625-C83D-4060-84D1-CC8FBBF6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Performance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228C2-910A-4D3D-9E48-0633B8203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233681"/>
            <a:ext cx="7212861" cy="591107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Each strategic priority and major action item </a:t>
            </a: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should</a:t>
            </a:r>
            <a:r>
              <a:rPr lang="en-US" sz="24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include ways to measure progress.</a:t>
            </a: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Examples: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800" b="1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Business Recruitment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New businesses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Capital investment by new businesses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Diversification of business mix and target industries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00" b="1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Business Retention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Capital investments in expansion, new job creation, etc.</a:t>
            </a:r>
            <a:endParaRPr lang="en-US" sz="14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­"/>
            </a:pPr>
            <a:endParaRPr lang="en-US" sz="1400" b="1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Vibrant Neighborhoods</a:t>
            </a:r>
            <a:endParaRPr lang="en-US" sz="14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Dollars invested in new construction</a:t>
            </a:r>
            <a:r>
              <a: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and repurposing vacant properties</a:t>
            </a:r>
            <a:endParaRPr lang="en-US" sz="14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Public and private funds leveraged for housing revitalization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Investment in community development projects (parks, streets, sidewalks)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Quality of Life</a:t>
            </a:r>
            <a:endParaRPr lang="en-US" sz="14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Investments in arts and culture venues and organizations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Talent Attraction</a:t>
            </a:r>
            <a:endParaRPr lang="en-US" sz="14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Positions filled in professional job categories in target industry sectors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Successes in talent recruitment by major employers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25186D-9BA2-444F-A13A-7FC48C13B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A9FE2B-FB71-498D-908E-A0F454FA9C19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414496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3EDDF53-0851-48D4-A466-6FE0DCE9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2" cy="1576446"/>
            <a:chOff x="0" y="0"/>
            <a:chExt cx="12192002" cy="1576446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074D04C-85E8-4A3E-90D7-86A10AE0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097020A-86B6-43BD-A2AA-66AE72CA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0C6C743-32FE-4E24-AA22-45D3B1C7C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F2A55244-8069-4519-A391-ABEEBDF61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Comprehensive Economic Development Plan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658BAD2-C443-4775-8467-149008200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i="1" u="sng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is a CEDS</a:t>
            </a:r>
            <a:r>
              <a:rPr lang="en-US" sz="2200" b="1" i="1" u="sng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? </a:t>
            </a:r>
            <a:r>
              <a:rPr lang="en-US" sz="22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State-wide plan to build capacity, prioritize projects and agree on the investments required to make them a reality. </a:t>
            </a:r>
            <a:endParaRPr lang="en-US" sz="2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solidFill>
                <a:srgbClr val="00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</a:t>
            </a:r>
            <a:r>
              <a:rPr lang="en-US" sz="180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ottom-up process from the local level to a comprehensive state-wide plan based on priorities.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Opportunity to engage community leaders and private sector to establish a strategic blueprint for local and regional collaboration. 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00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Dovetails with strategic plan and </a:t>
            </a:r>
            <a:r>
              <a:rPr lang="en-US" sz="180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roadmap for your organization.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00000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rojects identified at local level are </a:t>
            </a:r>
            <a:r>
              <a:rPr lang="en-US" sz="18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prioritized based on readiness, financial resources in-hand, etc.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00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Projects </a:t>
            </a:r>
            <a:r>
              <a:rPr lang="en-US" sz="180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assembled in a master list at the state level, where they are further prioritized based on several different factors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DBB3A3-5424-472F-B03F-1DE60F056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3BF3E5-C706-457B-9005-CAA3EF47A968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3612533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mplex maths formulae on a blackboard">
            <a:extLst>
              <a:ext uri="{FF2B5EF4-FFF2-40B4-BE49-F238E27FC236}">
                <a16:creationId xmlns:a16="http://schemas.microsoft.com/office/drawing/2014/main" id="{E5E5F6A9-B74C-4173-B471-D6F79C898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5" r="-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19662B-EB14-4407-97A4-2CB2352E74F1}"/>
              </a:ext>
            </a:extLst>
          </p:cNvPr>
          <p:cNvSpPr txBox="1"/>
          <p:nvPr/>
        </p:nvSpPr>
        <p:spPr>
          <a:xfrm>
            <a:off x="8233734" y="599156"/>
            <a:ext cx="3958245" cy="483021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Final Thoughts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Don’t make it too complicated!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Chart a course for the future of your organization and communities.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 imaginative and practice future-focused thinking.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Envision the possibilities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but be realistic.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</a:t>
            </a:r>
            <a:r>
              <a:rPr lang="en-US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ot only create the plan </a:t>
            </a:r>
            <a:r>
              <a:rPr lang="en-US" b="1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but actually use it. </a:t>
            </a:r>
            <a:endParaRPr lang="en-US" b="1" i="1" dirty="0"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0CDB9F-0586-4E13-B967-673F3223F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559" y="5677916"/>
            <a:ext cx="3636644" cy="3506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1DCB07-26DE-44CA-82C4-B5D54B0A1C7A}"/>
              </a:ext>
            </a:extLst>
          </p:cNvPr>
          <p:cNvSpPr txBox="1"/>
          <p:nvPr/>
        </p:nvSpPr>
        <p:spPr>
          <a:xfrm>
            <a:off x="8040982" y="6028527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380834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3EDDF53-0851-48D4-A466-6FE0DCE9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2" cy="1576446"/>
            <a:chOff x="0" y="0"/>
            <a:chExt cx="12192002" cy="1576446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074D04C-85E8-4A3E-90D7-86A10AE0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097020A-86B6-43BD-A2AA-66AE72CA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0C6C743-32FE-4E24-AA22-45D3B1C7C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88DB0C-F8B4-48D8-AFBB-822DF059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7695"/>
            <a:ext cx="9724030" cy="8342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Do These Have in Common?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E670A20-88C0-46C8-9C2C-086D680A22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" b="1"/>
          <a:stretch/>
        </p:blipFill>
        <p:spPr bwMode="auto">
          <a:xfrm>
            <a:off x="1216889" y="2200459"/>
            <a:ext cx="3061813" cy="209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photo of game of chess">
            <a:extLst>
              <a:ext uri="{FF2B5EF4-FFF2-40B4-BE49-F238E27FC236}">
                <a16:creationId xmlns:a16="http://schemas.microsoft.com/office/drawing/2014/main" id="{E31EFDF3-004F-4ECE-9DC9-F7844CC88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r="-3" b="-3"/>
          <a:stretch/>
        </p:blipFill>
        <p:spPr bwMode="auto">
          <a:xfrm>
            <a:off x="5054777" y="2235508"/>
            <a:ext cx="3007003" cy="207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hoto of wire walker">
            <a:extLst>
              <a:ext uri="{FF2B5EF4-FFF2-40B4-BE49-F238E27FC236}">
                <a16:creationId xmlns:a16="http://schemas.microsoft.com/office/drawing/2014/main" id="{8DA1F185-D338-4F6D-BC90-9BD8A77D1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7" r="7345"/>
          <a:stretch/>
        </p:blipFill>
        <p:spPr bwMode="auto">
          <a:xfrm>
            <a:off x="8837855" y="2206358"/>
            <a:ext cx="1496152" cy="213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8C8E9A-A8AB-498E-9766-135695CA8024}"/>
              </a:ext>
            </a:extLst>
          </p:cNvPr>
          <p:cNvSpPr txBox="1"/>
          <p:nvPr/>
        </p:nvSpPr>
        <p:spPr>
          <a:xfrm>
            <a:off x="1085964" y="4642707"/>
            <a:ext cx="10020071" cy="144263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>
                <a:effectLst/>
              </a:rPr>
              <a:t>Strategies should always be formed in advance of taking action,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/>
              <a:t>NOT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>
                <a:effectLst/>
              </a:rPr>
              <a:t>deciding how to do something after </a:t>
            </a:r>
            <a:r>
              <a:rPr lang="en-US" sz="2800" b="1" i="1" dirty="0"/>
              <a:t>the fact</a:t>
            </a:r>
            <a:r>
              <a:rPr lang="en-US" sz="2800" b="1" i="1" dirty="0">
                <a:effectLst/>
              </a:rPr>
              <a:t>.</a:t>
            </a:r>
            <a:endParaRPr lang="en-US" sz="2800" b="1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7DDB8F-8895-4D80-9084-BAC96613B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41DBCF-F0E8-41BB-8818-D168B0EB7E84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174956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NC lathe processing">
            <a:extLst>
              <a:ext uri="{FF2B5EF4-FFF2-40B4-BE49-F238E27FC236}">
                <a16:creationId xmlns:a16="http://schemas.microsoft.com/office/drawing/2014/main" id="{E6D841D2-D46F-4880-A5A7-DA9680BA5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A603D-2316-4618-8F58-9835083E3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00" y="473852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i="1" dirty="0">
                <a:solidFill>
                  <a:srgbClr val="FFFFFF"/>
                </a:solidFill>
                <a:latin typeface="+mj-lt"/>
              </a:rPr>
              <a:t>Strategic Planning is a Powerful Tool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C4270-CDD1-455E-B758-98FE70324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E77C70-1E95-4763-B115-BC890F606796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3079511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73DDF9D-E27C-4E23-A1E8-CA352535F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" y="-10138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40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Annika Johansson of Sweden in action during the Ski Ballet event at the 1992 Winter Olympic games in Albertville, France. \ Mandatory Credit: Chris...">
            <a:extLst>
              <a:ext uri="{FF2B5EF4-FFF2-40B4-BE49-F238E27FC236}">
                <a16:creationId xmlns:a16="http://schemas.microsoft.com/office/drawing/2014/main" id="{C1E68BB0-DB8C-4728-96E1-4FDBB9446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5" r="-1" b="26715"/>
          <a:stretch/>
        </p:blipFill>
        <p:spPr bwMode="auto">
          <a:xfrm>
            <a:off x="8331957" y="-10138"/>
            <a:ext cx="3860043" cy="34573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8DB0C-F8B4-48D8-AFBB-822DF059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457201"/>
            <a:ext cx="3020560" cy="3588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2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Don’t be left out in the cold and up in the air when important decisions need to be made.  </a:t>
            </a:r>
            <a:br>
              <a:rPr lang="en-US" sz="22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 positioned to take advantage of opportunities and challenge the competition.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C8E9A-A8AB-498E-9766-135695CA8024}"/>
              </a:ext>
            </a:extLst>
          </p:cNvPr>
          <p:cNvSpPr txBox="1"/>
          <p:nvPr/>
        </p:nvSpPr>
        <p:spPr>
          <a:xfrm>
            <a:off x="4649246" y="669363"/>
            <a:ext cx="3142472" cy="55342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i="1" dirty="0">
                <a:effectLst/>
              </a:rPr>
              <a:t>Strategic planning allows for direction and clarity, ultimately leading to success. </a:t>
            </a:r>
            <a:endParaRPr lang="en-US" sz="3600" b="1" i="1" dirty="0"/>
          </a:p>
        </p:txBody>
      </p:sp>
      <p:pic>
        <p:nvPicPr>
          <p:cNvPr id="1028" name="Picture 4" descr="Ondrej Vaculik of the Czech Republic competes in the Large Hill Individual Ski Jumping Final on Day 8 of the 2006 Turin Winter Olympic Games on...">
            <a:extLst>
              <a:ext uri="{FF2B5EF4-FFF2-40B4-BE49-F238E27FC236}">
                <a16:creationId xmlns:a16="http://schemas.microsoft.com/office/drawing/2014/main" id="{1AC8118C-1D58-4DB4-887C-041A54D29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4" r="7987"/>
          <a:stretch/>
        </p:blipFill>
        <p:spPr bwMode="auto">
          <a:xfrm>
            <a:off x="8331957" y="3420897"/>
            <a:ext cx="3860043" cy="34371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E00BBD-971B-4453-84B1-67A8A4476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847" y="6203574"/>
            <a:ext cx="3636644" cy="3506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C89C57-FF2D-4D1C-BA5C-6A9046EDFCCE}"/>
              </a:ext>
            </a:extLst>
          </p:cNvPr>
          <p:cNvSpPr txBox="1"/>
          <p:nvPr/>
        </p:nvSpPr>
        <p:spPr>
          <a:xfrm>
            <a:off x="4037824" y="6525726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163275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47DEE-65A5-4389-8898-DE9B69D7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586855"/>
            <a:ext cx="3434408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i="1" dirty="0">
                <a:solidFill>
                  <a:srgbClr val="FFFFFF"/>
                </a:solidFill>
              </a:rPr>
              <a:t>Strategic Planning is </a:t>
            </a:r>
            <a:br>
              <a:rPr lang="en-US" sz="4000" b="1" i="1" dirty="0">
                <a:solidFill>
                  <a:srgbClr val="FFFFFF"/>
                </a:solidFill>
              </a:rPr>
            </a:br>
            <a:r>
              <a:rPr lang="en-US" sz="4000" b="1" i="1" dirty="0">
                <a:solidFill>
                  <a:srgbClr val="FFFFFF"/>
                </a:solidFill>
              </a:rPr>
              <a:t>A Powerful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96F6-5A6D-4517-8536-C162FF0D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90120"/>
            <a:ext cx="6555347" cy="554604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Noto Sans" panose="020B0502040504020204" pitchFamily="34" charset="0"/>
              </a:rPr>
              <a:t>Sets a vision and overall goals that are </a:t>
            </a:r>
            <a:r>
              <a:rPr lang="en-US" sz="2400" b="1" i="1" dirty="0">
                <a:effectLst/>
                <a:latin typeface="Noto Sans" panose="020B0502040504020204" pitchFamily="34" charset="0"/>
              </a:rPr>
              <a:t>measurable</a:t>
            </a:r>
          </a:p>
          <a:p>
            <a:pPr marL="0" indent="0">
              <a:buNone/>
            </a:pPr>
            <a:endParaRPr lang="en-US" sz="2400" b="1" i="1" dirty="0">
              <a:effectLst/>
              <a:latin typeface="Noto Sans" panose="020B0502040504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38F6A9-0E0A-47FE-8479-7C4FD037C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3F7682-364B-496C-B566-FD98AB2B9F8A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323777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96F6-5A6D-4517-8536-C162FF0D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Noto Sans" panose="020B0502040504020204" pitchFamily="34" charset="0"/>
              </a:rPr>
              <a:t>Sets a vision and overall goals that are measurable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0" i="0" dirty="0">
              <a:effectLst/>
              <a:latin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Noto Sans" panose="020B0502040504020204" pitchFamily="34" charset="0"/>
              </a:rPr>
              <a:t>Helps you reach your strategic priorities for a set period of time</a:t>
            </a:r>
          </a:p>
          <a:p>
            <a:endParaRPr lang="en-US" sz="2000" b="0" i="0" dirty="0">
              <a:effectLst/>
              <a:latin typeface="Noto Sans" panose="020B0502040504020204" pitchFamily="34" charset="0"/>
            </a:endParaRPr>
          </a:p>
          <a:p>
            <a:endParaRPr lang="en-US" sz="20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D9BF3F3-0055-4E3C-8FB1-30078B5F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586855"/>
            <a:ext cx="3434408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i="1" dirty="0">
                <a:solidFill>
                  <a:srgbClr val="FFFFFF"/>
                </a:solidFill>
              </a:rPr>
              <a:t>Strategic Planning is </a:t>
            </a:r>
            <a:br>
              <a:rPr lang="en-US" sz="4000" b="1" i="1" dirty="0">
                <a:solidFill>
                  <a:srgbClr val="FFFFFF"/>
                </a:solidFill>
              </a:rPr>
            </a:br>
            <a:r>
              <a:rPr lang="en-US" sz="4000" b="1" i="1" dirty="0">
                <a:solidFill>
                  <a:srgbClr val="FFFFFF"/>
                </a:solidFill>
              </a:rPr>
              <a:t>A Powerful Tool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C7106F-C7F8-422D-9436-A11A6E873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E78E2A-34F9-4C01-A26D-2C5E3BE3110D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16827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96F6-5A6D-4517-8536-C162FF0D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Noto Sans" panose="020B0502040504020204" pitchFamily="34" charset="0"/>
              </a:rPr>
              <a:t>Sets a vision and overall goals that are measurable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0" i="0" dirty="0">
              <a:effectLst/>
              <a:latin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Noto Sans" panose="020B0502040504020204" pitchFamily="34" charset="0"/>
              </a:rPr>
              <a:t>Helps you reach your strategic priorities for a set period of time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0" i="0" dirty="0">
              <a:effectLst/>
              <a:latin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Noto Sans" panose="020B0502040504020204" pitchFamily="34" charset="0"/>
              </a:rPr>
              <a:t>D</a:t>
            </a:r>
            <a:r>
              <a:rPr lang="en-US" sz="2400" b="0" i="0" dirty="0">
                <a:effectLst/>
                <a:latin typeface="Noto Sans" panose="020B0502040504020204" pitchFamily="34" charset="0"/>
              </a:rPr>
              <a:t>efines the methods and tactics you need to take to achieve the priorities </a:t>
            </a:r>
          </a:p>
          <a:p>
            <a:endParaRPr lang="en-US" sz="2000" b="0" i="0" dirty="0">
              <a:effectLst/>
              <a:latin typeface="Noto Sans" panose="020B0502040504020204" pitchFamily="34" charset="0"/>
            </a:endParaRPr>
          </a:p>
          <a:p>
            <a:endParaRPr lang="en-US" sz="20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2A2D43-3794-4D5C-B345-B4A27087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586855"/>
            <a:ext cx="3434408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i="1" dirty="0">
                <a:solidFill>
                  <a:srgbClr val="FFFFFF"/>
                </a:solidFill>
              </a:rPr>
              <a:t>Strategic Planning is </a:t>
            </a:r>
            <a:br>
              <a:rPr lang="en-US" sz="4000" b="1" i="1" dirty="0">
                <a:solidFill>
                  <a:srgbClr val="FFFFFF"/>
                </a:solidFill>
              </a:rPr>
            </a:br>
            <a:r>
              <a:rPr lang="en-US" sz="4000" b="1" i="1" dirty="0">
                <a:solidFill>
                  <a:srgbClr val="FFFFFF"/>
                </a:solidFill>
              </a:rPr>
              <a:t>A Powerful Tool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6A9B5B-9FE4-4D41-9A5F-F6E016901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6534E7-7909-48DE-A4A8-DA953AD7AB89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403040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96F6-5A6D-4517-8536-C162FF0D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Noto Sans" panose="020B0502040504020204" pitchFamily="34" charset="0"/>
              </a:rPr>
              <a:t>Sets a vision and overall goals that are measurable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0" i="0" dirty="0">
              <a:effectLst/>
              <a:latin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Noto Sans" panose="020B0502040504020204" pitchFamily="34" charset="0"/>
              </a:rPr>
              <a:t>Helps you reach strategic priorities for a set period of time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0" i="0" dirty="0">
              <a:effectLst/>
              <a:latin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Noto Sans" panose="020B0502040504020204" pitchFamily="34" charset="0"/>
              </a:rPr>
              <a:t>D</a:t>
            </a:r>
            <a:r>
              <a:rPr lang="en-US" sz="2400" b="0" i="0" dirty="0">
                <a:effectLst/>
                <a:latin typeface="Noto Sans" panose="020B0502040504020204" pitchFamily="34" charset="0"/>
              </a:rPr>
              <a:t>efines the methods and tactics you need to take to achieve the priorities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0" i="0" dirty="0">
              <a:effectLst/>
              <a:latin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Noto Sans" panose="020B0502040504020204" pitchFamily="34" charset="0"/>
              </a:rPr>
              <a:t>Measures progress against the goals</a:t>
            </a:r>
          </a:p>
          <a:p>
            <a:endParaRPr lang="en-US" sz="2000" dirty="0">
              <a:latin typeface="Noto Sans" panose="020B0502040504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208574-08DE-42CF-BED3-BCB6AC33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586855"/>
            <a:ext cx="3434408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i="1" dirty="0">
                <a:solidFill>
                  <a:srgbClr val="FFFFFF"/>
                </a:solidFill>
              </a:rPr>
              <a:t>Strategic Planning is </a:t>
            </a:r>
            <a:br>
              <a:rPr lang="en-US" sz="4000" b="1" i="1" dirty="0">
                <a:solidFill>
                  <a:srgbClr val="FFFFFF"/>
                </a:solidFill>
              </a:rPr>
            </a:br>
            <a:r>
              <a:rPr lang="en-US" sz="4000" b="1" i="1" dirty="0">
                <a:solidFill>
                  <a:srgbClr val="FFFFFF"/>
                </a:solidFill>
              </a:rPr>
              <a:t>A Powerful Tool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A6B91E-E42D-406D-9312-76126FFC2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35" y="6169749"/>
            <a:ext cx="3636644" cy="3506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22B6EA-03C7-49FC-B102-CD4559436B2E}"/>
              </a:ext>
            </a:extLst>
          </p:cNvPr>
          <p:cNvSpPr txBox="1"/>
          <p:nvPr/>
        </p:nvSpPr>
        <p:spPr>
          <a:xfrm>
            <a:off x="7749453" y="6520359"/>
            <a:ext cx="44425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&amp; Economic 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385045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1601</Words>
  <Application>Microsoft Office PowerPoint</Application>
  <PresentationFormat>Widescreen</PresentationFormat>
  <Paragraphs>288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Noto Sans</vt:lpstr>
      <vt:lpstr>Segoe UI</vt:lpstr>
      <vt:lpstr>Wingdings</vt:lpstr>
      <vt:lpstr>Office Theme</vt:lpstr>
      <vt:lpstr>Strategic Planning</vt:lpstr>
      <vt:lpstr>What Do These Have in Common?</vt:lpstr>
      <vt:lpstr>What Do These Have in Common?</vt:lpstr>
      <vt:lpstr>PowerPoint Presentation</vt:lpstr>
      <vt:lpstr>Don’t be left out in the cold and up in the air when important decisions need to be made.    Be positioned to take advantage of opportunities and challenge the competition.</vt:lpstr>
      <vt:lpstr>Strategic Planning is  A Powerful Tool</vt:lpstr>
      <vt:lpstr>Strategic Planning is  A Powerful Tool</vt:lpstr>
      <vt:lpstr>Strategic Planning is  A Powerful Tool</vt:lpstr>
      <vt:lpstr>Strategic Planning is  A Powerful Tool</vt:lpstr>
      <vt:lpstr>Strategic Planning is  A Powerful Tool</vt:lpstr>
      <vt:lpstr>Importance and  Benefits  of a  Strategic Plan</vt:lpstr>
      <vt:lpstr>Importance of Strategic Planning </vt:lpstr>
      <vt:lpstr>Strategic Planning Looks Inside and Outside</vt:lpstr>
      <vt:lpstr>Benefits of Strategic Planning</vt:lpstr>
      <vt:lpstr>PowerPoint Presentation</vt:lpstr>
      <vt:lpstr>Building the Strategic Plan </vt:lpstr>
      <vt:lpstr>Situation Analysis</vt:lpstr>
      <vt:lpstr>PowerPoint Presentation</vt:lpstr>
      <vt:lpstr>PowerPoint Presentation</vt:lpstr>
      <vt:lpstr>Confirm Your Organization’s Mission</vt:lpstr>
      <vt:lpstr>Vision for the Future</vt:lpstr>
      <vt:lpstr>Examples of Vision Statements That Are Measurable</vt:lpstr>
      <vt:lpstr>Set Strategic Priorities</vt:lpstr>
      <vt:lpstr>Examples  of Strategic Priorities</vt:lpstr>
      <vt:lpstr>Action Plan</vt:lpstr>
      <vt:lpstr>Resource Allocation Plan</vt:lpstr>
      <vt:lpstr>Performance Measures</vt:lpstr>
      <vt:lpstr>Comprehensive Economic Development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Valory Keough</dc:creator>
  <cp:lastModifiedBy>Brittany Ashby</cp:lastModifiedBy>
  <cp:revision>77</cp:revision>
  <dcterms:created xsi:type="dcterms:W3CDTF">2022-02-13T13:37:06Z</dcterms:created>
  <dcterms:modified xsi:type="dcterms:W3CDTF">2022-02-15T17:43:39Z</dcterms:modified>
</cp:coreProperties>
</file>