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handoutMasterIdLst>
    <p:handoutMasterId r:id="rId38"/>
  </p:handoutMasterIdLst>
  <p:sldIdLst>
    <p:sldId id="256" r:id="rId2"/>
    <p:sldId id="257" r:id="rId3"/>
    <p:sldId id="258" r:id="rId4"/>
    <p:sldId id="259" r:id="rId5"/>
    <p:sldId id="260" r:id="rId6"/>
    <p:sldId id="261" r:id="rId7"/>
    <p:sldId id="290" r:id="rId8"/>
    <p:sldId id="263" r:id="rId9"/>
    <p:sldId id="264" r:id="rId10"/>
    <p:sldId id="265" r:id="rId11"/>
    <p:sldId id="291" r:id="rId12"/>
    <p:sldId id="267" r:id="rId13"/>
    <p:sldId id="268" r:id="rId14"/>
    <p:sldId id="269" r:id="rId15"/>
    <p:sldId id="270" r:id="rId16"/>
    <p:sldId id="271" r:id="rId17"/>
    <p:sldId id="272" r:id="rId18"/>
    <p:sldId id="273" r:id="rId19"/>
    <p:sldId id="293" r:id="rId20"/>
    <p:sldId id="275" r:id="rId21"/>
    <p:sldId id="276" r:id="rId22"/>
    <p:sldId id="294"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65"/>
    <p:restoredTop sz="96932"/>
  </p:normalViewPr>
  <p:slideViewPr>
    <p:cSldViewPr snapToGrid="0" snapToObjects="1">
      <p:cViewPr varScale="1">
        <p:scale>
          <a:sx n="109" d="100"/>
          <a:sy n="109" d="100"/>
        </p:scale>
        <p:origin x="127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4" d="100"/>
        <a:sy n="94" d="100"/>
      </p:scale>
      <p:origin x="0" y="0"/>
    </p:cViewPr>
  </p:sorterViewPr>
  <p:notesViewPr>
    <p:cSldViewPr snapToGrid="0" snapToObjects="1">
      <p:cViewPr varScale="1">
        <p:scale>
          <a:sx n="117" d="100"/>
          <a:sy n="117" d="100"/>
        </p:scale>
        <p:origin x="436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C46162-D389-154D-A490-472004829A93}" type="datetimeFigureOut">
              <a:rPr lang="en-US" smtClean="0"/>
              <a:t>7/21/2021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BBA737-1CA6-404B-9070-31E4E106E308}" type="slidenum">
              <a:rPr lang="en-US" smtClean="0"/>
              <a:t>‹#›</a:t>
            </a:fld>
            <a:endParaRPr lang="en-US"/>
          </a:p>
        </p:txBody>
      </p:sp>
    </p:spTree>
    <p:extLst>
      <p:ext uri="{BB962C8B-B14F-4D97-AF65-F5344CB8AC3E}">
        <p14:creationId xmlns:p14="http://schemas.microsoft.com/office/powerpoint/2010/main" val="713850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930DB-355D-0F43-8C24-42D3CCC6B44E}" type="datetimeFigureOut">
              <a:rPr lang="en-US" smtClean="0"/>
              <a:t>7/21/2021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80898-ECD3-4E4A-AF21-76B5BD1F9A46}" type="slidenum">
              <a:rPr lang="en-US" smtClean="0"/>
              <a:t>‹#›</a:t>
            </a:fld>
            <a:endParaRPr lang="en-US"/>
          </a:p>
        </p:txBody>
      </p:sp>
    </p:spTree>
    <p:extLst>
      <p:ext uri="{BB962C8B-B14F-4D97-AF65-F5344CB8AC3E}">
        <p14:creationId xmlns:p14="http://schemas.microsoft.com/office/powerpoint/2010/main" val="142140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D80898-ECD3-4E4A-AF21-76B5BD1F9A46}" type="slidenum">
              <a:rPr lang="en-US" smtClean="0"/>
              <a:t>1</a:t>
            </a:fld>
            <a:endParaRPr lang="en-US"/>
          </a:p>
        </p:txBody>
      </p:sp>
    </p:spTree>
    <p:extLst>
      <p:ext uri="{BB962C8B-B14F-4D97-AF65-F5344CB8AC3E}">
        <p14:creationId xmlns:p14="http://schemas.microsoft.com/office/powerpoint/2010/main" val="1836793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WEDA Slide or Local Slide</a:t>
            </a:r>
          </a:p>
          <a:p>
            <a:pPr marL="342900" marR="0" lvl="0"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Wyoming Economic Development Association (WEDA) provides leadership and support to foster economic development in Wyoming.</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We do that via:</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Mentorship Program</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Legislative Committee</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Conferences</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Monthly Prosperity Call with WBC</a:t>
            </a:r>
          </a:p>
          <a:p>
            <a:pPr marL="685800" marR="0" lvl="1" indent="-228600">
              <a:lnSpc>
                <a:spcPct val="107000"/>
              </a:lnSpc>
              <a:spcBef>
                <a:spcPts val="0"/>
              </a:spcBef>
              <a:spcAft>
                <a:spcPts val="800"/>
              </a:spcAft>
              <a:buFont typeface="Wingdings" charset="2"/>
              <a:buChar char=""/>
            </a:pPr>
            <a:r>
              <a:rPr lang="en-US" sz="1200" dirty="0">
                <a:effectLst/>
                <a:latin typeface="Calibri" charset="0"/>
                <a:ea typeface="Calibri" charset="0"/>
                <a:cs typeface="Times New Roman" charset="0"/>
              </a:rPr>
              <a:t>Presentations/Outreach</a:t>
            </a:r>
          </a:p>
          <a:p>
            <a:pPr marL="0" marR="0" lvl="0" indent="0">
              <a:lnSpc>
                <a:spcPct val="107000"/>
              </a:lnSpc>
              <a:spcBef>
                <a:spcPts val="0"/>
              </a:spcBef>
              <a:spcAft>
                <a:spcPts val="0"/>
              </a:spcAft>
              <a:buFont typeface="Symbol" charset="2"/>
              <a:buNone/>
            </a:pPr>
            <a:endParaRPr lang="en-US" sz="1200" b="1"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10</a:t>
            </a:fld>
            <a:endParaRPr lang="en-US"/>
          </a:p>
        </p:txBody>
      </p:sp>
    </p:spTree>
    <p:extLst>
      <p:ext uri="{BB962C8B-B14F-4D97-AF65-F5344CB8AC3E}">
        <p14:creationId xmlns:p14="http://schemas.microsoft.com/office/powerpoint/2010/main" val="174596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11</a:t>
            </a:fld>
            <a:endParaRPr lang="en-US"/>
          </a:p>
        </p:txBody>
      </p:sp>
    </p:spTree>
    <p:extLst>
      <p:ext uri="{BB962C8B-B14F-4D97-AF65-F5344CB8AC3E}">
        <p14:creationId xmlns:p14="http://schemas.microsoft.com/office/powerpoint/2010/main" val="1044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12</a:t>
            </a:fld>
            <a:endParaRPr lang="en-US"/>
          </a:p>
        </p:txBody>
      </p:sp>
    </p:spTree>
    <p:extLst>
      <p:ext uri="{BB962C8B-B14F-4D97-AF65-F5344CB8AC3E}">
        <p14:creationId xmlns:p14="http://schemas.microsoft.com/office/powerpoint/2010/main" val="71874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Workforce</a:t>
            </a:r>
          </a:p>
          <a:p>
            <a:pPr marL="342900" marR="0" lvl="0"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The driving force behind our economy is the quality of our workforce and its ability to turn a profit for their companies.    Workforce is a direct result of education and ethic; having the basic knowledge of how to do a task coupled with the willingness to see it through.</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Our communities are built upon the skills and capability of those who live in the community and the support these foundational principles.   </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A quality workforce is not only important to existing business, it is a key to success in recruiting new companies.  A relocation expert indicates that 5 of the top ten factors used in site selection are criteria related to workforce.</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 A key tool for every economic development program in Wyoming is the Department of Workforce Service’s Workforce Development Training Fund. </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These funds enable local companies to gain the needed skills and capabilities to grow and expand.</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This program is used repeatedly by Wyoming citizens and businesses to improve their skill sets to become more attractive to relocating businesses requiring a trained workforce.</a:t>
            </a:r>
          </a:p>
          <a:p>
            <a:pPr marL="685800" marR="0" lvl="1" indent="-228600">
              <a:lnSpc>
                <a:spcPct val="107000"/>
              </a:lnSpc>
              <a:spcBef>
                <a:spcPts val="0"/>
              </a:spcBef>
              <a:spcAft>
                <a:spcPts val="0"/>
              </a:spcAft>
              <a:buFont typeface="Wingdings" charset="2"/>
              <a:buChar char=""/>
            </a:pPr>
            <a:endParaRPr lang="en-US" sz="1200" dirty="0">
              <a:effectLst/>
              <a:latin typeface="Calibri" charset="0"/>
              <a:ea typeface="Calibri" charset="0"/>
              <a:cs typeface="Times New Roman" charset="0"/>
            </a:endParaRPr>
          </a:p>
          <a:p>
            <a:pPr marL="0" marR="0" lvl="0" indent="0">
              <a:lnSpc>
                <a:spcPct val="107000"/>
              </a:lnSpc>
              <a:spcBef>
                <a:spcPts val="0"/>
              </a:spcBef>
              <a:spcAft>
                <a:spcPts val="800"/>
              </a:spcAft>
              <a:buFont typeface="Courier New" charset="0"/>
              <a:buNone/>
            </a:pPr>
            <a:r>
              <a:rPr lang="en-US" sz="1200" b="1" i="1" dirty="0">
                <a:effectLst/>
                <a:latin typeface="Calibri" charset="0"/>
                <a:ea typeface="Calibri" charset="0"/>
                <a:cs typeface="Times New Roman" charset="0"/>
              </a:rPr>
              <a:t>Should we include information on Workforce Development Council and local WAGs?</a:t>
            </a:r>
            <a:endParaRPr lang="en-US" sz="1200" dirty="0">
              <a:effectLst/>
              <a:latin typeface="Calibri" charset="0"/>
              <a:ea typeface="Calibri" charset="0"/>
              <a:cs typeface="Times New Roman" charset="0"/>
            </a:endParaRPr>
          </a:p>
          <a:p>
            <a:endParaRPr lang="en-US" sz="1200" b="1" i="1"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13</a:t>
            </a:fld>
            <a:endParaRPr lang="en-US"/>
          </a:p>
        </p:txBody>
      </p:sp>
    </p:spTree>
    <p:extLst>
      <p:ext uri="{BB962C8B-B14F-4D97-AF65-F5344CB8AC3E}">
        <p14:creationId xmlns:p14="http://schemas.microsoft.com/office/powerpoint/2010/main" val="2055790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14</a:t>
            </a:fld>
            <a:endParaRPr lang="en-US"/>
          </a:p>
        </p:txBody>
      </p:sp>
    </p:spTree>
    <p:extLst>
      <p:ext uri="{BB962C8B-B14F-4D97-AF65-F5344CB8AC3E}">
        <p14:creationId xmlns:p14="http://schemas.microsoft.com/office/powerpoint/2010/main" val="348798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15</a:t>
            </a:fld>
            <a:endParaRPr lang="en-US"/>
          </a:p>
        </p:txBody>
      </p:sp>
    </p:spTree>
    <p:extLst>
      <p:ext uri="{BB962C8B-B14F-4D97-AF65-F5344CB8AC3E}">
        <p14:creationId xmlns:p14="http://schemas.microsoft.com/office/powerpoint/2010/main" val="216616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16</a:t>
            </a:fld>
            <a:endParaRPr lang="en-US"/>
          </a:p>
        </p:txBody>
      </p:sp>
    </p:spTree>
    <p:extLst>
      <p:ext uri="{BB962C8B-B14F-4D97-AF65-F5344CB8AC3E}">
        <p14:creationId xmlns:p14="http://schemas.microsoft.com/office/powerpoint/2010/main" val="1197810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Infrastructure</a:t>
            </a:r>
          </a:p>
          <a:p>
            <a:pPr marL="0" marR="0" lvl="0" indent="0">
              <a:lnSpc>
                <a:spcPct val="107000"/>
              </a:lnSpc>
              <a:spcBef>
                <a:spcPts val="0"/>
              </a:spcBef>
              <a:spcAft>
                <a:spcPts val="0"/>
              </a:spcAft>
              <a:buFont typeface="Symbol" charset="2"/>
              <a:buNone/>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The days of a vacant field being deemed an “industrial park” are over.  Communities must be prepared to put forth property, ready to build in order to successfully recruit companies.</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For economic developers, available space is market potential.  It is our primary job creation tool.  It’s what we have to “sell”!</a:t>
            </a:r>
          </a:p>
          <a:p>
            <a:pPr marL="285750" marR="0" lvl="0" indent="-285750">
              <a:lnSpc>
                <a:spcPct val="107000"/>
              </a:lnSpc>
              <a:spcBef>
                <a:spcPts val="0"/>
              </a:spcBef>
              <a:spcAft>
                <a:spcPts val="800"/>
              </a:spcAft>
              <a:buFont typeface="Courier New" charset="0"/>
              <a:buChar char="o"/>
            </a:pPr>
            <a:r>
              <a:rPr lang="en-US" sz="1200" dirty="0">
                <a:effectLst/>
                <a:latin typeface="Calibri" charset="0"/>
                <a:ea typeface="Calibri" charset="0"/>
                <a:cs typeface="Times New Roman" charset="0"/>
              </a:rPr>
              <a:t> A filled building or fully built out business park is USELESS for economic development.</a:t>
            </a:r>
          </a:p>
        </p:txBody>
      </p:sp>
      <p:sp>
        <p:nvSpPr>
          <p:cNvPr id="4" name="Slide Number Placeholder 3"/>
          <p:cNvSpPr>
            <a:spLocks noGrp="1"/>
          </p:cNvSpPr>
          <p:nvPr>
            <p:ph type="sldNum" sz="quarter" idx="10"/>
          </p:nvPr>
        </p:nvSpPr>
        <p:spPr/>
        <p:txBody>
          <a:bodyPr/>
          <a:lstStyle/>
          <a:p>
            <a:fld id="{B8D80898-ECD3-4E4A-AF21-76B5BD1F9A46}" type="slidenum">
              <a:rPr lang="en-US" smtClean="0"/>
              <a:t>17</a:t>
            </a:fld>
            <a:endParaRPr lang="en-US"/>
          </a:p>
        </p:txBody>
      </p:sp>
    </p:spTree>
    <p:extLst>
      <p:ext uri="{BB962C8B-B14F-4D97-AF65-F5344CB8AC3E}">
        <p14:creationId xmlns:p14="http://schemas.microsoft.com/office/powerpoint/2010/main" val="2030620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Shovel-Ready</a:t>
            </a:r>
          </a:p>
          <a:p>
            <a:pPr marL="0" marR="0" lvl="0" indent="0">
              <a:lnSpc>
                <a:spcPct val="107000"/>
              </a:lnSpc>
              <a:spcBef>
                <a:spcPts val="0"/>
              </a:spcBef>
              <a:spcAft>
                <a:spcPts val="0"/>
              </a:spcAft>
              <a:buFont typeface="Symbol" charset="2"/>
              <a:buNone/>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Economic developers used to believe that the raw land on the fringe of the community was “industrial”.   That is no longer the case.   Businesses seeking to expand need infrastructure including water, sewer, power, natural gas and telecommunications.   Communities that are “shovel ready” are really ready for good economic development.   </a:t>
            </a:r>
          </a:p>
        </p:txBody>
      </p:sp>
      <p:sp>
        <p:nvSpPr>
          <p:cNvPr id="4" name="Slide Number Placeholder 3"/>
          <p:cNvSpPr>
            <a:spLocks noGrp="1"/>
          </p:cNvSpPr>
          <p:nvPr>
            <p:ph type="sldNum" sz="quarter" idx="10"/>
          </p:nvPr>
        </p:nvSpPr>
        <p:spPr/>
        <p:txBody>
          <a:bodyPr/>
          <a:lstStyle/>
          <a:p>
            <a:fld id="{B8D80898-ECD3-4E4A-AF21-76B5BD1F9A46}" type="slidenum">
              <a:rPr lang="en-US" smtClean="0"/>
              <a:t>18</a:t>
            </a:fld>
            <a:endParaRPr lang="en-US"/>
          </a:p>
        </p:txBody>
      </p:sp>
    </p:spTree>
    <p:extLst>
      <p:ext uri="{BB962C8B-B14F-4D97-AF65-F5344CB8AC3E}">
        <p14:creationId xmlns:p14="http://schemas.microsoft.com/office/powerpoint/2010/main" val="881238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19</a:t>
            </a:fld>
            <a:endParaRPr lang="en-US"/>
          </a:p>
        </p:txBody>
      </p:sp>
    </p:spTree>
    <p:extLst>
      <p:ext uri="{BB962C8B-B14F-4D97-AF65-F5344CB8AC3E}">
        <p14:creationId xmlns:p14="http://schemas.microsoft.com/office/powerpoint/2010/main" val="61881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D80898-ECD3-4E4A-AF21-76B5BD1F9A46}" type="slidenum">
              <a:rPr lang="en-US" smtClean="0"/>
              <a:t>2</a:t>
            </a:fld>
            <a:endParaRPr lang="en-US"/>
          </a:p>
        </p:txBody>
      </p:sp>
    </p:spTree>
    <p:extLst>
      <p:ext uri="{BB962C8B-B14F-4D97-AF65-F5344CB8AC3E}">
        <p14:creationId xmlns:p14="http://schemas.microsoft.com/office/powerpoint/2010/main" val="914525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20</a:t>
            </a:fld>
            <a:endParaRPr lang="en-US"/>
          </a:p>
        </p:txBody>
      </p:sp>
    </p:spTree>
    <p:extLst>
      <p:ext uri="{BB962C8B-B14F-4D97-AF65-F5344CB8AC3E}">
        <p14:creationId xmlns:p14="http://schemas.microsoft.com/office/powerpoint/2010/main" val="379924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Existing Businesses</a:t>
            </a:r>
          </a:p>
          <a:p>
            <a:pPr marL="342900" marR="0" lvl="0"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Often referred to as “Business Retention and Expansion (BRE)” Programs</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While it is tempting for economic developers to focus on the new and exciting relocation leads, the nuts and bolts of economic development reside in the businesses we already have.   Many try to focus on the “big splashes” in our economy.    As you see in the stats, 50 – 80% of job creation is within the existing core businesses in your community.   </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It makes sense as well.  Each new job you create in an existing business, doesn’t require more public infrastructure, more traffic or more housing.  Typically, this job growth draws employees from within the current job pool, helping employees to improve their earnings and enhance their lives.  </a:t>
            </a:r>
          </a:p>
          <a:p>
            <a:pPr marL="285750" marR="0" lvl="0" indent="-285750">
              <a:lnSpc>
                <a:spcPct val="107000"/>
              </a:lnSpc>
              <a:spcBef>
                <a:spcPts val="0"/>
              </a:spcBef>
              <a:spcAft>
                <a:spcPts val="800"/>
              </a:spcAft>
              <a:buFont typeface="Courier New" charset="0"/>
              <a:buChar char="o"/>
            </a:pPr>
            <a:r>
              <a:rPr lang="en-US" sz="1200" dirty="0">
                <a:effectLst/>
                <a:latin typeface="Calibri" charset="0"/>
                <a:ea typeface="Calibri" charset="0"/>
                <a:cs typeface="Times New Roman" charset="0"/>
              </a:rPr>
              <a:t>Every community has its share of businesses which serve as the economic drivers of the community.   As these businesses grow and expand, a ripple of economic benefit is felt throughout the community.  Smart communities look at their core industry, analyze the best ways to grow upon their strength.</a:t>
            </a:r>
          </a:p>
          <a:p>
            <a:pPr marL="628650" lvl="1" indent="-171450">
              <a:buFont typeface="Arial" charset="0"/>
              <a:buChar char="•"/>
            </a:pPr>
            <a:r>
              <a:rPr lang="en-US" sz="1200" dirty="0">
                <a:effectLst/>
                <a:latin typeface="Calibri" charset="0"/>
                <a:ea typeface="Calibri" charset="0"/>
                <a:cs typeface="Times New Roman" charset="0"/>
              </a:rPr>
              <a:t>These same communities will also seek ways to diversify their economy in order to smooth out seasonal variations.</a:t>
            </a:r>
            <a:r>
              <a:rPr lang="en-US" dirty="0">
                <a:effectLst/>
              </a:rPr>
              <a:t> </a:t>
            </a:r>
            <a:endParaRPr lang="en-US" sz="16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21</a:t>
            </a:fld>
            <a:endParaRPr lang="en-US"/>
          </a:p>
        </p:txBody>
      </p:sp>
    </p:spTree>
    <p:extLst>
      <p:ext uri="{BB962C8B-B14F-4D97-AF65-F5344CB8AC3E}">
        <p14:creationId xmlns:p14="http://schemas.microsoft.com/office/powerpoint/2010/main" val="1287408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charset="2"/>
              <a:buNone/>
              <a:tabLst/>
              <a:defRP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22</a:t>
            </a:fld>
            <a:endParaRPr lang="en-US"/>
          </a:p>
        </p:txBody>
      </p:sp>
    </p:spTree>
    <p:extLst>
      <p:ext uri="{BB962C8B-B14F-4D97-AF65-F5344CB8AC3E}">
        <p14:creationId xmlns:p14="http://schemas.microsoft.com/office/powerpoint/2010/main" val="1143539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23</a:t>
            </a:fld>
            <a:endParaRPr lang="en-US"/>
          </a:p>
        </p:txBody>
      </p:sp>
    </p:spTree>
    <p:extLst>
      <p:ext uri="{BB962C8B-B14F-4D97-AF65-F5344CB8AC3E}">
        <p14:creationId xmlns:p14="http://schemas.microsoft.com/office/powerpoint/2010/main" val="587550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24</a:t>
            </a:fld>
            <a:endParaRPr lang="en-US"/>
          </a:p>
        </p:txBody>
      </p:sp>
    </p:spTree>
    <p:extLst>
      <p:ext uri="{BB962C8B-B14F-4D97-AF65-F5344CB8AC3E}">
        <p14:creationId xmlns:p14="http://schemas.microsoft.com/office/powerpoint/2010/main" val="1488621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Local Entrepreneur</a:t>
            </a:r>
          </a:p>
          <a:p>
            <a:pPr marL="342900" marR="0" lvl="0"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What would America be without entrepreneurs?   Our entire economic system has been built on the backs of people who dreamed of a better way, and then made it happen!</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An economic development program provides a gateway for entrepreneurs to learn about the many resources available to start their businesses.  Whether the product or service has a local or global market, the key is the circulation of dollars within the community.  </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Wyoming is filled with examples of individuals who took an idea and with hard work, patience and a dose of stick-to-itiveness were able to develop great companies.   These companies thrive on the quality lifestyle, infrastructure and business friendly nature of the State of Wyoming. </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The local hands on assistance provided by WEDA Members across the state link these business people to the programs and services which are needed to grow Wyoming.</a:t>
            </a:r>
          </a:p>
        </p:txBody>
      </p:sp>
      <p:sp>
        <p:nvSpPr>
          <p:cNvPr id="4" name="Slide Number Placeholder 3"/>
          <p:cNvSpPr>
            <a:spLocks noGrp="1"/>
          </p:cNvSpPr>
          <p:nvPr>
            <p:ph type="sldNum" sz="quarter" idx="10"/>
          </p:nvPr>
        </p:nvSpPr>
        <p:spPr/>
        <p:txBody>
          <a:bodyPr/>
          <a:lstStyle/>
          <a:p>
            <a:fld id="{B8D80898-ECD3-4E4A-AF21-76B5BD1F9A46}" type="slidenum">
              <a:rPr lang="en-US" smtClean="0"/>
              <a:t>25</a:t>
            </a:fld>
            <a:endParaRPr lang="en-US"/>
          </a:p>
        </p:txBody>
      </p:sp>
    </p:spTree>
    <p:extLst>
      <p:ext uri="{BB962C8B-B14F-4D97-AF65-F5344CB8AC3E}">
        <p14:creationId xmlns:p14="http://schemas.microsoft.com/office/powerpoint/2010/main" val="693043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charset="2"/>
              <a:buNone/>
              <a:tabLst/>
              <a:defRP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26</a:t>
            </a:fld>
            <a:endParaRPr lang="en-US"/>
          </a:p>
        </p:txBody>
      </p:sp>
    </p:spTree>
    <p:extLst>
      <p:ext uri="{BB962C8B-B14F-4D97-AF65-F5344CB8AC3E}">
        <p14:creationId xmlns:p14="http://schemas.microsoft.com/office/powerpoint/2010/main" val="124308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27</a:t>
            </a:fld>
            <a:endParaRPr lang="en-US"/>
          </a:p>
        </p:txBody>
      </p:sp>
    </p:spTree>
    <p:extLst>
      <p:ext uri="{BB962C8B-B14F-4D97-AF65-F5344CB8AC3E}">
        <p14:creationId xmlns:p14="http://schemas.microsoft.com/office/powerpoint/2010/main" val="944712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28</a:t>
            </a:fld>
            <a:endParaRPr lang="en-US"/>
          </a:p>
        </p:txBody>
      </p:sp>
    </p:spTree>
    <p:extLst>
      <p:ext uri="{BB962C8B-B14F-4D97-AF65-F5344CB8AC3E}">
        <p14:creationId xmlns:p14="http://schemas.microsoft.com/office/powerpoint/2010/main" val="1142706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New Businesses</a:t>
            </a:r>
          </a:p>
          <a:p>
            <a:pPr marL="0" marR="0" lvl="0" indent="0">
              <a:lnSpc>
                <a:spcPct val="107000"/>
              </a:lnSpc>
              <a:spcBef>
                <a:spcPts val="0"/>
              </a:spcBef>
              <a:spcAft>
                <a:spcPts val="0"/>
              </a:spcAft>
              <a:buFont typeface="Symbol" charset="2"/>
              <a:buNone/>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Relocating new businesses is the big splash in economic development.  It’s what everyone wants to see in the headlines.  It’s what many people have come to expect.  But as stated, it’s part of a successful program, not the whole program.   Positioned at the top of the pyramid also implies that it takes successes at all levels before it works and that is true as well.</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If the total economic development program is solid at all levels, your ability to successfully attract new business will be greatly enhanced.</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 Good recruitment programs take time and are the result of great planning and even better positioning.  </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As you can readily see, the building blocks are connected.  Each successive level requires the strength and stability of the lower level.  However, as new companies come to town, the demands on infrastructure, housing and services changes, forcing communities to revisit these levels frequently.</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Every Wyoming town has a story to tell about the passing stranger who fell in love with their community and returned to live.   Our goal in economic development is to make our communities appealing to this type of outside investment and seek opportunities to grow our communities through recruitment (an example of how the building blocks are intertwined – quality of life with recruitment)	</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Additionally, our state graduates and sends forth many high school and college graduates into the world of business.  How many of these natives could be attracted back home, with their company?   The state’s business and tax friendly climate can be used to our advantage in recruiting new business.</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Wyoming Grown Program</a:t>
            </a:r>
          </a:p>
          <a:p>
            <a:pPr marL="285750" marR="0" lvl="0" indent="-285750">
              <a:lnSpc>
                <a:spcPct val="107000"/>
              </a:lnSpc>
              <a:spcBef>
                <a:spcPts val="0"/>
              </a:spcBef>
              <a:spcAft>
                <a:spcPts val="800"/>
              </a:spcAft>
              <a:buFont typeface="Courier New" charset="0"/>
              <a:buChar char="o"/>
            </a:pPr>
            <a:r>
              <a:rPr lang="en-US" sz="1200" dirty="0">
                <a:effectLst/>
                <a:latin typeface="Calibri" charset="0"/>
                <a:ea typeface="Calibri" charset="0"/>
                <a:cs typeface="Times New Roman" charset="0"/>
              </a:rPr>
              <a:t>The tools afforded local communities through the Wyoming Business Council, in particular the Business Committed Program have enabled the relocation of key companies, such as </a:t>
            </a:r>
            <a:r>
              <a:rPr lang="en-US" sz="1200" b="1" i="1" dirty="0">
                <a:effectLst/>
                <a:latin typeface="Calibri" charset="0"/>
                <a:ea typeface="Calibri" charset="0"/>
                <a:cs typeface="Times New Roman" charset="0"/>
              </a:rPr>
              <a:t>XXXXXXXXX.  </a:t>
            </a:r>
          </a:p>
          <a:p>
            <a:pPr marL="285750" marR="0" lvl="0" indent="-285750">
              <a:lnSpc>
                <a:spcPct val="107000"/>
              </a:lnSpc>
              <a:spcBef>
                <a:spcPts val="0"/>
              </a:spcBef>
              <a:spcAft>
                <a:spcPts val="800"/>
              </a:spcAft>
              <a:buFont typeface="Courier New" charset="0"/>
              <a:buChar char="o"/>
            </a:pPr>
            <a:endParaRPr lang="en-US" sz="1200" b="1" i="1" dirty="0">
              <a:effectLst/>
              <a:latin typeface="Calibri" charset="0"/>
              <a:ea typeface="Calibri" charset="0"/>
              <a:cs typeface="Times New Roman" charset="0"/>
            </a:endParaRPr>
          </a:p>
          <a:p>
            <a:pPr marL="0" marR="0" lvl="0" indent="0">
              <a:lnSpc>
                <a:spcPct val="107000"/>
              </a:lnSpc>
              <a:spcBef>
                <a:spcPts val="0"/>
              </a:spcBef>
              <a:spcAft>
                <a:spcPts val="800"/>
              </a:spcAft>
              <a:buFont typeface="Courier New" charset="0"/>
              <a:buNone/>
            </a:pPr>
            <a:r>
              <a:rPr lang="en-US" sz="1200" b="1" i="1" dirty="0">
                <a:effectLst/>
                <a:latin typeface="Calibri" charset="0"/>
                <a:ea typeface="Calibri" charset="0"/>
                <a:cs typeface="Times New Roman" charset="0"/>
              </a:rPr>
              <a:t>Update companies and pictures***</a:t>
            </a: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29</a:t>
            </a:fld>
            <a:endParaRPr lang="en-US"/>
          </a:p>
        </p:txBody>
      </p:sp>
    </p:spTree>
    <p:extLst>
      <p:ext uri="{BB962C8B-B14F-4D97-AF65-F5344CB8AC3E}">
        <p14:creationId xmlns:p14="http://schemas.microsoft.com/office/powerpoint/2010/main" val="68262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Building Blocks</a:t>
            </a:r>
          </a:p>
          <a:p>
            <a:pPr marL="342900" marR="0" lvl="0"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We like to think of economic development as “Building Blocks”.  Each block in the foundation supports subsequent blocks.   Obviously, the more stable the base, the more stable the economic development program.</a:t>
            </a:r>
          </a:p>
          <a:p>
            <a:pPr marL="285750" marR="0" lvl="0" indent="-285750">
              <a:lnSpc>
                <a:spcPct val="107000"/>
              </a:lnSpc>
              <a:spcBef>
                <a:spcPts val="0"/>
              </a:spcBef>
              <a:spcAft>
                <a:spcPts val="800"/>
              </a:spcAft>
              <a:buFont typeface="Courier New" charset="0"/>
              <a:buChar char="o"/>
            </a:pPr>
            <a:r>
              <a:rPr lang="en-US" sz="1200" dirty="0">
                <a:effectLst/>
                <a:latin typeface="Calibri" charset="0"/>
                <a:ea typeface="Calibri" charset="0"/>
                <a:cs typeface="Times New Roman" charset="0"/>
              </a:rPr>
              <a:t>As you scan the block titles, you can readily see that economic development is much more than financing businesses … it’s building a community to support and grow business.</a:t>
            </a:r>
          </a:p>
        </p:txBody>
      </p:sp>
      <p:sp>
        <p:nvSpPr>
          <p:cNvPr id="4" name="Slide Number Placeholder 3"/>
          <p:cNvSpPr>
            <a:spLocks noGrp="1"/>
          </p:cNvSpPr>
          <p:nvPr>
            <p:ph type="sldNum" sz="quarter" idx="10"/>
          </p:nvPr>
        </p:nvSpPr>
        <p:spPr/>
        <p:txBody>
          <a:bodyPr/>
          <a:lstStyle/>
          <a:p>
            <a:fld id="{B8D80898-ECD3-4E4A-AF21-76B5BD1F9A46}" type="slidenum">
              <a:rPr lang="en-US" smtClean="0"/>
              <a:t>3</a:t>
            </a:fld>
            <a:endParaRPr lang="en-US"/>
          </a:p>
        </p:txBody>
      </p:sp>
    </p:spTree>
    <p:extLst>
      <p:ext uri="{BB962C8B-B14F-4D97-AF65-F5344CB8AC3E}">
        <p14:creationId xmlns:p14="http://schemas.microsoft.com/office/powerpoint/2010/main" val="990401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charset="2"/>
              <a:buNone/>
              <a:tabLst/>
              <a:defRP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30</a:t>
            </a:fld>
            <a:endParaRPr lang="en-US"/>
          </a:p>
        </p:txBody>
      </p:sp>
    </p:spTree>
    <p:extLst>
      <p:ext uri="{BB962C8B-B14F-4D97-AF65-F5344CB8AC3E}">
        <p14:creationId xmlns:p14="http://schemas.microsoft.com/office/powerpoint/2010/main" val="966738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31</a:t>
            </a:fld>
            <a:endParaRPr lang="en-US"/>
          </a:p>
        </p:txBody>
      </p:sp>
    </p:spTree>
    <p:extLst>
      <p:ext uri="{BB962C8B-B14F-4D97-AF65-F5344CB8AC3E}">
        <p14:creationId xmlns:p14="http://schemas.microsoft.com/office/powerpoint/2010/main" val="1955820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charset="2"/>
              <a:buChar char=""/>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32</a:t>
            </a:fld>
            <a:endParaRPr lang="en-US"/>
          </a:p>
        </p:txBody>
      </p:sp>
    </p:spTree>
    <p:extLst>
      <p:ext uri="{BB962C8B-B14F-4D97-AF65-F5344CB8AC3E}">
        <p14:creationId xmlns:p14="http://schemas.microsoft.com/office/powerpoint/2010/main" val="1701741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D80898-ECD3-4E4A-AF21-76B5BD1F9A46}" type="slidenum">
              <a:rPr lang="en-US" smtClean="0"/>
              <a:t>33</a:t>
            </a:fld>
            <a:endParaRPr lang="en-US"/>
          </a:p>
        </p:txBody>
      </p:sp>
    </p:spTree>
    <p:extLst>
      <p:ext uri="{BB962C8B-B14F-4D97-AF65-F5344CB8AC3E}">
        <p14:creationId xmlns:p14="http://schemas.microsoft.com/office/powerpoint/2010/main" val="1275796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Process, Not an Event</a:t>
            </a:r>
          </a:p>
          <a:p>
            <a:pPr marL="0" marR="0" lvl="0" indent="0">
              <a:lnSpc>
                <a:spcPct val="107000"/>
              </a:lnSpc>
              <a:spcBef>
                <a:spcPts val="0"/>
              </a:spcBef>
              <a:spcAft>
                <a:spcPts val="0"/>
              </a:spcAft>
              <a:buFont typeface="Symbol" charset="2"/>
              <a:buNone/>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As it should be apparent by now, economic development is much, much more that laying out a few carrots for a new company and wooing them to town.  It’s a carefully thought out and executed strategy with a specific vision and goal in mind.   It begins with local citizens and ends with them as well.   </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What is our problem?</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How will we benefit from solving the problem?</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What can I (we) do to make it happen?</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These questions, constantly posed in a public forum, will help to grow a dynamic and successful effort in the community.</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WEDA works hard to be a partner making the tools provided by the legislature become effective projects in their community.  It’s a team effort!  </a:t>
            </a:r>
          </a:p>
          <a:p>
            <a:pPr marL="285750" marR="0" lvl="0" indent="-285750">
              <a:lnSpc>
                <a:spcPct val="107000"/>
              </a:lnSpc>
              <a:spcBef>
                <a:spcPts val="0"/>
              </a:spcBef>
              <a:spcAft>
                <a:spcPts val="800"/>
              </a:spcAft>
              <a:buFont typeface="Courier New" charset="0"/>
              <a:buChar char="o"/>
            </a:pPr>
            <a:endParaRPr lang="en-US" sz="1200" b="1" i="1" dirty="0">
              <a:effectLst/>
              <a:latin typeface="Calibri" charset="0"/>
              <a:ea typeface="Calibri" charset="0"/>
              <a:cs typeface="Times New Roman" charset="0"/>
            </a:endParaRPr>
          </a:p>
          <a:p>
            <a:pPr marL="0" marR="0" lvl="0" indent="0">
              <a:lnSpc>
                <a:spcPct val="107000"/>
              </a:lnSpc>
              <a:spcBef>
                <a:spcPts val="0"/>
              </a:spcBef>
              <a:spcAft>
                <a:spcPts val="800"/>
              </a:spcAft>
              <a:buFont typeface="Courier New" charset="0"/>
              <a:buNone/>
            </a:pPr>
            <a:r>
              <a:rPr lang="en-US" sz="1200" b="1" i="1" dirty="0">
                <a:effectLst/>
                <a:latin typeface="Calibri" charset="0"/>
                <a:ea typeface="Calibri" charset="0"/>
                <a:cs typeface="Times New Roman" charset="0"/>
              </a:rPr>
              <a:t>Let’s add contact info</a:t>
            </a:r>
            <a:endParaRPr lang="en-US" sz="1200" dirty="0">
              <a:effectLst/>
              <a:latin typeface="Calibri" charset="0"/>
              <a:ea typeface="Calibri"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B8D80898-ECD3-4E4A-AF21-76B5BD1F9A46}" type="slidenum">
              <a:rPr lang="en-US" smtClean="0"/>
              <a:t>34</a:t>
            </a:fld>
            <a:endParaRPr lang="en-US"/>
          </a:p>
        </p:txBody>
      </p:sp>
    </p:spTree>
    <p:extLst>
      <p:ext uri="{BB962C8B-B14F-4D97-AF65-F5344CB8AC3E}">
        <p14:creationId xmlns:p14="http://schemas.microsoft.com/office/powerpoint/2010/main" val="9565543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D80898-ECD3-4E4A-AF21-76B5BD1F9A46}" type="slidenum">
              <a:rPr lang="en-US" smtClean="0"/>
              <a:t>35</a:t>
            </a:fld>
            <a:endParaRPr lang="en-US"/>
          </a:p>
        </p:txBody>
      </p:sp>
    </p:spTree>
    <p:extLst>
      <p:ext uri="{BB962C8B-B14F-4D97-AF65-F5344CB8AC3E}">
        <p14:creationId xmlns:p14="http://schemas.microsoft.com/office/powerpoint/2010/main" val="96954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Cycles of Development</a:t>
            </a:r>
          </a:p>
          <a:p>
            <a:pPr marL="342900" marR="0" lvl="0"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These building blocks can also be seen as cycles of development</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The bottom 4 blocks provide foundation for the three above it; </a:t>
            </a:r>
          </a:p>
          <a:p>
            <a:pPr marL="685800" marR="0" lvl="1" indent="-228600">
              <a:lnSpc>
                <a:spcPct val="107000"/>
              </a:lnSpc>
              <a:spcBef>
                <a:spcPts val="0"/>
              </a:spcBef>
              <a:spcAft>
                <a:spcPts val="800"/>
              </a:spcAft>
              <a:buFont typeface="Wingdings" charset="2"/>
              <a:buChar char=""/>
            </a:pPr>
            <a:r>
              <a:rPr lang="en-US" sz="1200" dirty="0">
                <a:effectLst/>
                <a:latin typeface="Calibri" charset="0"/>
                <a:ea typeface="Calibri" charset="0"/>
                <a:cs typeface="Times New Roman" charset="0"/>
              </a:rPr>
              <a:t>And the 3 top blocks provide the funds for investing in the bottom 4</a:t>
            </a:r>
          </a:p>
        </p:txBody>
      </p:sp>
      <p:sp>
        <p:nvSpPr>
          <p:cNvPr id="4" name="Slide Number Placeholder 3"/>
          <p:cNvSpPr>
            <a:spLocks noGrp="1"/>
          </p:cNvSpPr>
          <p:nvPr>
            <p:ph type="sldNum" sz="quarter" idx="10"/>
          </p:nvPr>
        </p:nvSpPr>
        <p:spPr/>
        <p:txBody>
          <a:bodyPr/>
          <a:lstStyle/>
          <a:p>
            <a:fld id="{B8D80898-ECD3-4E4A-AF21-76B5BD1F9A46}" type="slidenum">
              <a:rPr lang="en-US" smtClean="0"/>
              <a:t>4</a:t>
            </a:fld>
            <a:endParaRPr lang="en-US"/>
          </a:p>
        </p:txBody>
      </p:sp>
    </p:spTree>
    <p:extLst>
      <p:ext uri="{BB962C8B-B14F-4D97-AF65-F5344CB8AC3E}">
        <p14:creationId xmlns:p14="http://schemas.microsoft.com/office/powerpoint/2010/main" val="142973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Leadership Slide</a:t>
            </a:r>
          </a:p>
          <a:p>
            <a:pPr marL="342900" marR="0" lvl="0"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All economic development starts with the desire of local people to improve their economic conditions.  The dissatisfaction with “the way things are” becomes the catalyst for communities to face their problems.   A basic premise to all economic development work is that when people agree on the problem, and see that they can benefit from solving the problem, it is easy to gain their support and investment toward a solution.</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Local leadership and the implementation of supporting policy is the core building block of economic development.  It is upon this foundation that a strong program can be built.</a:t>
            </a:r>
          </a:p>
          <a:p>
            <a:pPr marL="1143000" marR="0" lvl="2" indent="-228600">
              <a:lnSpc>
                <a:spcPct val="107000"/>
              </a:lnSpc>
              <a:spcBef>
                <a:spcPts val="0"/>
              </a:spcBef>
              <a:spcAft>
                <a:spcPts val="0"/>
              </a:spcAft>
              <a:buFont typeface="Wingdings" charset="2"/>
              <a:buChar char=""/>
            </a:pPr>
            <a:endParaRPr lang="en-US" sz="1200" dirty="0">
              <a:effectLst/>
              <a:latin typeface="Calibri" charset="0"/>
              <a:ea typeface="Calibri" charset="0"/>
              <a:cs typeface="Times New Roman" charset="0"/>
            </a:endParaRPr>
          </a:p>
          <a:p>
            <a:pPr marL="0" marR="0" lvl="0" indent="0">
              <a:lnSpc>
                <a:spcPct val="107000"/>
              </a:lnSpc>
              <a:spcBef>
                <a:spcPts val="0"/>
              </a:spcBef>
              <a:spcAft>
                <a:spcPts val="800"/>
              </a:spcAft>
              <a:buFont typeface="Courier New" charset="0"/>
              <a:buNone/>
            </a:pPr>
            <a:r>
              <a:rPr lang="en-US" sz="1200" b="1" i="1" dirty="0">
                <a:effectLst/>
                <a:latin typeface="Calibri" charset="0"/>
                <a:ea typeface="Calibri" charset="0"/>
                <a:cs typeface="Times New Roman" charset="0"/>
              </a:rPr>
              <a:t>Do we want to add info on WEDA’s 2017 Strategic Direction?</a:t>
            </a: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5</a:t>
            </a:fld>
            <a:endParaRPr lang="en-US"/>
          </a:p>
        </p:txBody>
      </p:sp>
    </p:spTree>
    <p:extLst>
      <p:ext uri="{BB962C8B-B14F-4D97-AF65-F5344CB8AC3E}">
        <p14:creationId xmlns:p14="http://schemas.microsoft.com/office/powerpoint/2010/main" val="1671813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Without Leadership, Nothing Else Matters</a:t>
            </a:r>
          </a:p>
          <a:p>
            <a:pPr marL="0" marR="0" lvl="0" indent="0">
              <a:lnSpc>
                <a:spcPct val="107000"/>
              </a:lnSpc>
              <a:spcBef>
                <a:spcPts val="0"/>
              </a:spcBef>
              <a:spcAft>
                <a:spcPts val="0"/>
              </a:spcAft>
              <a:buFont typeface="Symbol" charset="2"/>
              <a:buNone/>
            </a:pPr>
            <a:endParaRPr lang="en-US" sz="120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True leadership and the development of public policy begins at the local level.   This means providing opportunities for elected leaders and those leading civic organizations the opportunity to learn and gain experience in leadership.  It also requires leaders to gain a deeper understanding of community and economic development.</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Leadership in economic development starts at the local level in our town halls and commissioner board rooms.  It’s those local leaders who provide the support and approval for project work.</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On the state level, we require the support for programs and serves provide the core tools which allow our projects to be successful.  The same is true for federal programs which may also be a player.</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 As we currently see in Wyoming, our state and federal leadership honed their skills locally as members of city government and of local civic groups before taking their skills to a larger arena.  It is that understanding of the local need that helps them succeed in the development of state and federal policy.</a:t>
            </a:r>
          </a:p>
          <a:p>
            <a:pPr marL="285750" marR="0" lvl="0" indent="-285750">
              <a:lnSpc>
                <a:spcPct val="107000"/>
              </a:lnSpc>
              <a:spcBef>
                <a:spcPts val="0"/>
              </a:spcBef>
              <a:spcAft>
                <a:spcPts val="800"/>
              </a:spcAft>
              <a:buFont typeface="Courier New" charset="0"/>
              <a:buChar char="o"/>
            </a:pPr>
            <a:r>
              <a:rPr lang="en-US" sz="1200" dirty="0">
                <a:effectLst/>
                <a:latin typeface="Calibri" charset="0"/>
                <a:ea typeface="Calibri" charset="0"/>
                <a:cs typeface="Times New Roman" charset="0"/>
              </a:rPr>
              <a:t>WEDA members work to keep their local elected official up to speed on economic development activities.  WEDA works on a statewide level to provide information which help to shape the policies and programs which empower our communities. </a:t>
            </a:r>
          </a:p>
        </p:txBody>
      </p:sp>
      <p:sp>
        <p:nvSpPr>
          <p:cNvPr id="4" name="Slide Number Placeholder 3"/>
          <p:cNvSpPr>
            <a:spLocks noGrp="1"/>
          </p:cNvSpPr>
          <p:nvPr>
            <p:ph type="sldNum" sz="quarter" idx="10"/>
          </p:nvPr>
        </p:nvSpPr>
        <p:spPr/>
        <p:txBody>
          <a:bodyPr/>
          <a:lstStyle/>
          <a:p>
            <a:fld id="{B8D80898-ECD3-4E4A-AF21-76B5BD1F9A46}" type="slidenum">
              <a:rPr lang="en-US" smtClean="0"/>
              <a:t>6</a:t>
            </a:fld>
            <a:endParaRPr lang="en-US"/>
          </a:p>
        </p:txBody>
      </p:sp>
    </p:spTree>
    <p:extLst>
      <p:ext uri="{BB962C8B-B14F-4D97-AF65-F5344CB8AC3E}">
        <p14:creationId xmlns:p14="http://schemas.microsoft.com/office/powerpoint/2010/main" val="174817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7</a:t>
            </a:fld>
            <a:endParaRPr lang="en-US"/>
          </a:p>
        </p:txBody>
      </p:sp>
    </p:spTree>
    <p:extLst>
      <p:ext uri="{BB962C8B-B14F-4D97-AF65-F5344CB8AC3E}">
        <p14:creationId xmlns:p14="http://schemas.microsoft.com/office/powerpoint/2010/main" val="126584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endParaRPr lang="en-US"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B8D80898-ECD3-4E4A-AF21-76B5BD1F9A46}" type="slidenum">
              <a:rPr lang="en-US" smtClean="0"/>
              <a:t>8</a:t>
            </a:fld>
            <a:endParaRPr lang="en-US"/>
          </a:p>
        </p:txBody>
      </p:sp>
    </p:spTree>
    <p:extLst>
      <p:ext uri="{BB962C8B-B14F-4D97-AF65-F5344CB8AC3E}">
        <p14:creationId xmlns:p14="http://schemas.microsoft.com/office/powerpoint/2010/main" val="1273087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charset="2"/>
              <a:buNone/>
            </a:pPr>
            <a:r>
              <a:rPr lang="en-US" sz="1200" b="1" dirty="0">
                <a:effectLst/>
                <a:latin typeface="Calibri" charset="0"/>
                <a:ea typeface="Calibri" charset="0"/>
                <a:cs typeface="Times New Roman" charset="0"/>
              </a:rPr>
              <a:t>Quality of Life</a:t>
            </a:r>
          </a:p>
          <a:p>
            <a:pPr marL="342900" marR="0" lvl="0" indent="-342900">
              <a:lnSpc>
                <a:spcPct val="107000"/>
              </a:lnSpc>
              <a:spcBef>
                <a:spcPts val="0"/>
              </a:spcBef>
              <a:spcAft>
                <a:spcPts val="0"/>
              </a:spcAft>
              <a:buFont typeface="Symbol" charset="2"/>
              <a:buChar char=""/>
            </a:pPr>
            <a:endParaRPr lang="en-US" sz="1050" dirty="0">
              <a:effectLst/>
              <a:latin typeface="Calibri" charset="0"/>
              <a:ea typeface="Calibri" charset="0"/>
              <a:cs typeface="Times New Roman" charset="0"/>
            </a:endParaRP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One of the greatest success measures of community is the quality of life it affords it’s citizens.    Because the people of every community are different, the quality of life is different as well.   How we design our vision, goals and policy in a community directly impact the quality of life component.</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Obviously, our natural environment also helps shape the quality of life as well.  Savvy communities tie their community and its area attractions together to differentiate themselves from others.    In Wyoming, we can easily say, Why live where you work?  Why not work where you want to live?”</a:t>
            </a:r>
          </a:p>
          <a:p>
            <a:pPr marL="285750" marR="0" lvl="0" indent="-285750">
              <a:lnSpc>
                <a:spcPct val="107000"/>
              </a:lnSpc>
              <a:spcBef>
                <a:spcPts val="0"/>
              </a:spcBef>
              <a:spcAft>
                <a:spcPts val="0"/>
              </a:spcAft>
              <a:buFont typeface="Courier New" charset="0"/>
              <a:buChar char="o"/>
            </a:pPr>
            <a:r>
              <a:rPr lang="en-US" sz="1200" dirty="0">
                <a:effectLst/>
                <a:latin typeface="Calibri" charset="0"/>
                <a:ea typeface="Calibri" charset="0"/>
                <a:cs typeface="Times New Roman" charset="0"/>
              </a:rPr>
              <a:t>Wyoming communities are blessed with excellent public facilities.  You have to travel pretty far to see the consistent quality of schools, hospitals, libraries, parks and local government offices.  It is these quality investments that make Wyoming unique.</a:t>
            </a:r>
          </a:p>
          <a:p>
            <a:pPr marL="685800" marR="0" lvl="1" indent="-228600">
              <a:lnSpc>
                <a:spcPct val="107000"/>
              </a:lnSpc>
              <a:spcBef>
                <a:spcPts val="0"/>
              </a:spcBef>
              <a:spcAft>
                <a:spcPts val="0"/>
              </a:spcAft>
              <a:buFont typeface="Wingdings" charset="2"/>
              <a:buChar char=""/>
            </a:pPr>
            <a:r>
              <a:rPr lang="en-US" sz="1200" dirty="0">
                <a:effectLst/>
                <a:latin typeface="Calibri" charset="0"/>
                <a:ea typeface="Calibri" charset="0"/>
                <a:cs typeface="Times New Roman" charset="0"/>
              </a:rPr>
              <a:t>Add to that the amazing diversity of outdoor recreation.  Whether you hunt or fish, hike or climb, you’ll find your niche here.</a:t>
            </a:r>
          </a:p>
        </p:txBody>
      </p:sp>
      <p:sp>
        <p:nvSpPr>
          <p:cNvPr id="4" name="Slide Number Placeholder 3"/>
          <p:cNvSpPr>
            <a:spLocks noGrp="1"/>
          </p:cNvSpPr>
          <p:nvPr>
            <p:ph type="sldNum" sz="quarter" idx="10"/>
          </p:nvPr>
        </p:nvSpPr>
        <p:spPr/>
        <p:txBody>
          <a:bodyPr/>
          <a:lstStyle/>
          <a:p>
            <a:fld id="{B8D80898-ECD3-4E4A-AF21-76B5BD1F9A46}" type="slidenum">
              <a:rPr lang="en-US" smtClean="0"/>
              <a:t>9</a:t>
            </a:fld>
            <a:endParaRPr lang="en-US"/>
          </a:p>
        </p:txBody>
      </p:sp>
    </p:spTree>
    <p:extLst>
      <p:ext uri="{BB962C8B-B14F-4D97-AF65-F5344CB8AC3E}">
        <p14:creationId xmlns:p14="http://schemas.microsoft.com/office/powerpoint/2010/main" val="70495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42E67-36AB-9B4F-B86A-CDCC93633477}"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140932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42E67-36AB-9B4F-B86A-CDCC93633477}"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4987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42E67-36AB-9B4F-B86A-CDCC93633477}"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73166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Calibri"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42E67-36AB-9B4F-B86A-CDCC93633477}"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197142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42E67-36AB-9B4F-B86A-CDCC93633477}"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24955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842E67-36AB-9B4F-B86A-CDCC93633477}"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30456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842E67-36AB-9B4F-B86A-CDCC93633477}" type="datetimeFigureOut">
              <a:rPr lang="en-US" smtClean="0"/>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140822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842E67-36AB-9B4F-B86A-CDCC93633477}"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58907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42E67-36AB-9B4F-B86A-CDCC93633477}"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66722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842E67-36AB-9B4F-B86A-CDCC93633477}"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200448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842E67-36AB-9B4F-B86A-CDCC93633477}"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643E1-1F02-7A4E-BBCB-E2AFFA21EB33}" type="slidenum">
              <a:rPr lang="en-US" smtClean="0"/>
              <a:t>‹#›</a:t>
            </a:fld>
            <a:endParaRPr lang="en-US"/>
          </a:p>
        </p:txBody>
      </p:sp>
    </p:spTree>
    <p:extLst>
      <p:ext uri="{BB962C8B-B14F-4D97-AF65-F5344CB8AC3E}">
        <p14:creationId xmlns:p14="http://schemas.microsoft.com/office/powerpoint/2010/main" val="183814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0"/>
            <a:ext cx="7886700" cy="1257301"/>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1553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42E67-36AB-9B4F-B86A-CDCC93633477}" type="datetimeFigureOut">
              <a:rPr lang="en-US" smtClean="0"/>
              <a:t>7/21/2021</a:t>
            </a:fld>
            <a:endParaRPr lang="en-US" dirty="0"/>
          </a:p>
        </p:txBody>
      </p:sp>
      <p:sp>
        <p:nvSpPr>
          <p:cNvPr id="5" name="Footer Placeholder 4"/>
          <p:cNvSpPr>
            <a:spLocks noGrp="1"/>
          </p:cNvSpPr>
          <p:nvPr>
            <p:ph type="ftr" sz="quarter" idx="3"/>
          </p:nvPr>
        </p:nvSpPr>
        <p:spPr>
          <a:xfrm>
            <a:off x="1854572" y="6356351"/>
            <a:ext cx="43131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57364" y="6356351"/>
            <a:ext cx="8113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643E1-1F02-7A4E-BBCB-E2AFFA21EB33}" type="slidenum">
              <a:rPr lang="en-US" smtClean="0"/>
              <a:t>‹#›</a:t>
            </a:fld>
            <a:endParaRPr lang="en-US"/>
          </a:p>
        </p:txBody>
      </p:sp>
    </p:spTree>
    <p:extLst>
      <p:ext uri="{BB962C8B-B14F-4D97-AF65-F5344CB8AC3E}">
        <p14:creationId xmlns:p14="http://schemas.microsoft.com/office/powerpoint/2010/main" val="8257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D828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506505" y="5262283"/>
            <a:ext cx="6858000" cy="1595718"/>
          </a:xfrm>
        </p:spPr>
        <p:txBody>
          <a:bodyPr anchor="ctr" anchorCtr="0"/>
          <a:lstStyle/>
          <a:p>
            <a:pPr algn="l"/>
            <a:r>
              <a:rPr lang="en-US" sz="2800" b="1" dirty="0">
                <a:solidFill>
                  <a:schemeClr val="bg1"/>
                </a:solidFill>
              </a:rPr>
              <a:t>Understanding the Building Blocks of Economic Development</a:t>
            </a:r>
          </a:p>
          <a:p>
            <a:pPr algn="l">
              <a:spcBef>
                <a:spcPts val="0"/>
              </a:spcBef>
            </a:pPr>
            <a:r>
              <a:rPr lang="en-US" sz="2000" dirty="0">
                <a:solidFill>
                  <a:schemeClr val="bg1"/>
                </a:solidFill>
              </a:rPr>
              <a:t>Month Da, 2017</a:t>
            </a:r>
          </a:p>
        </p:txBody>
      </p:sp>
    </p:spTree>
    <p:extLst>
      <p:ext uri="{BB962C8B-B14F-4D97-AF65-F5344CB8AC3E}">
        <p14:creationId xmlns:p14="http://schemas.microsoft.com/office/powerpoint/2010/main" val="41256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3200" dirty="0">
                <a:solidFill>
                  <a:srgbClr val="C2E0DF"/>
                </a:solidFill>
                <a:latin typeface="+mn-lt"/>
              </a:rPr>
              <a:t>Quality of Life:</a:t>
            </a:r>
            <a:br>
              <a:rPr lang="en-US" sz="3200" dirty="0">
                <a:solidFill>
                  <a:srgbClr val="C2E0DF"/>
                </a:solidFill>
                <a:latin typeface="+mn-lt"/>
              </a:rPr>
            </a:br>
            <a:r>
              <a:rPr lang="en-US" sz="3200" b="0" i="1" dirty="0">
                <a:latin typeface="+mn-lt"/>
              </a:rPr>
              <a:t>Makes a Community Worth Living In</a:t>
            </a:r>
            <a:endParaRPr lang="en-US" sz="3200" b="0" i="1" baseline="300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168" y="1512935"/>
            <a:ext cx="5048738" cy="192332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2849" y="3578019"/>
            <a:ext cx="3116498" cy="211158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8909" y="3569263"/>
            <a:ext cx="1446342" cy="2638939"/>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960" y="3578019"/>
            <a:ext cx="1754293" cy="2631439"/>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078" y="1516024"/>
            <a:ext cx="2867726" cy="192024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6945" y="3576298"/>
            <a:ext cx="1323512" cy="2105014"/>
          </a:xfrm>
          <a:prstGeom prst="rect">
            <a:avLst/>
          </a:prstGeom>
        </p:spPr>
      </p:pic>
    </p:spTree>
    <p:extLst>
      <p:ext uri="{BB962C8B-B14F-4D97-AF65-F5344CB8AC3E}">
        <p14:creationId xmlns:p14="http://schemas.microsoft.com/office/powerpoint/2010/main" val="156059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886700" cy="1257301"/>
          </a:xfrm>
        </p:spPr>
        <p:txBody>
          <a:bodyPr>
            <a:normAutofit/>
          </a:bodyPr>
          <a:lstStyle/>
          <a:p>
            <a:r>
              <a:rPr lang="en-US" sz="3200" dirty="0">
                <a:latin typeface="+mn-lt"/>
              </a:rPr>
              <a:t>Quality of Life</a:t>
            </a:r>
            <a:endParaRPr lang="en-US" sz="3200" baseline="30000" dirty="0">
              <a:latin typeface="+mn-lt"/>
            </a:endParaRPr>
          </a:p>
        </p:txBody>
      </p:sp>
      <p:sp>
        <p:nvSpPr>
          <p:cNvPr id="2" name="Content Placeholder 1"/>
          <p:cNvSpPr>
            <a:spLocks noGrp="1"/>
          </p:cNvSpPr>
          <p:nvPr>
            <p:ph idx="1"/>
          </p:nvPr>
        </p:nvSpPr>
        <p:spPr/>
        <p:txBody>
          <a:bodyPr/>
          <a:lstStyle/>
          <a:p>
            <a:r>
              <a:rPr lang="en-US" dirty="0"/>
              <a:t>Talk about your local quality of life projects or features here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Tree>
    <p:extLst>
      <p:ext uri="{BB962C8B-B14F-4D97-AF65-F5344CB8AC3E}">
        <p14:creationId xmlns:p14="http://schemas.microsoft.com/office/powerpoint/2010/main" val="1789974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3200" dirty="0">
                <a:solidFill>
                  <a:srgbClr val="C2E0DF"/>
                </a:solidFill>
                <a:latin typeface="+mn-lt"/>
              </a:rPr>
              <a:t>Quality of Life:</a:t>
            </a:r>
            <a:br>
              <a:rPr lang="en-US" sz="3200" dirty="0"/>
            </a:br>
            <a:r>
              <a:rPr lang="en-US" sz="3200" b="0" i="1" dirty="0">
                <a:latin typeface="+mn-lt"/>
              </a:rPr>
              <a:t>Makes a Community Worth Living In</a:t>
            </a:r>
            <a:endParaRPr lang="en-US" sz="3200" b="0" i="1" baseline="30000" dirty="0">
              <a:latin typeface="+mn-lt"/>
            </a:endParaRPr>
          </a:p>
        </p:txBody>
      </p:sp>
      <p:sp>
        <p:nvSpPr>
          <p:cNvPr id="5" name="Content Placeholder 4"/>
          <p:cNvSpPr>
            <a:spLocks noGrp="1"/>
          </p:cNvSpPr>
          <p:nvPr>
            <p:ph sz="half" idx="1"/>
          </p:nvPr>
        </p:nvSpPr>
        <p:spPr/>
        <p:txBody>
          <a:bodyPr/>
          <a:lstStyle/>
          <a:p>
            <a:r>
              <a:rPr lang="en-US" dirty="0"/>
              <a:t>Custom photos here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Tree>
    <p:extLst>
      <p:ext uri="{BB962C8B-B14F-4D97-AF65-F5344CB8AC3E}">
        <p14:creationId xmlns:p14="http://schemas.microsoft.com/office/powerpoint/2010/main" val="195177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37129"/>
          </a:xfrm>
        </p:spPr>
        <p:txBody>
          <a:bodyPr>
            <a:normAutofit/>
          </a:bodyPr>
          <a:lstStyle/>
          <a:p>
            <a:r>
              <a:rPr lang="en-US" sz="3200" dirty="0">
                <a:solidFill>
                  <a:srgbClr val="C2E0DF"/>
                </a:solidFill>
                <a:latin typeface="+mn-lt"/>
              </a:rPr>
              <a:t>Workforce:</a:t>
            </a:r>
            <a:r>
              <a:rPr lang="en-US" sz="3200" dirty="0">
                <a:latin typeface="+mn-lt"/>
              </a:rPr>
              <a:t> </a:t>
            </a:r>
            <a:r>
              <a:rPr lang="en-US" sz="3200" b="0" i="1" dirty="0">
                <a:latin typeface="+mn-lt"/>
              </a:rPr>
              <a:t>Without Good Employees, </a:t>
            </a:r>
            <a:br>
              <a:rPr lang="en-US" sz="3200" b="0" i="1" dirty="0">
                <a:latin typeface="+mn-lt"/>
              </a:rPr>
            </a:br>
            <a:r>
              <a:rPr lang="en-US" sz="3200" b="0" i="1" dirty="0">
                <a:latin typeface="+mn-lt"/>
              </a:rPr>
              <a:t>Job Creation is Not Possible</a:t>
            </a:r>
            <a:endParaRPr lang="en-US" sz="3200" b="0" i="1" baseline="30000" dirty="0">
              <a:latin typeface="+mn-lt"/>
            </a:endParaRPr>
          </a:p>
        </p:txBody>
      </p:sp>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l="-3763" t="20831" r="-3763" b="14652"/>
          <a:stretch/>
        </p:blipFill>
        <p:spPr>
          <a:xfrm>
            <a:off x="0" y="1442720"/>
            <a:ext cx="9144000" cy="4114800"/>
          </a:xfrm>
        </p:spPr>
      </p:pic>
      <p:grpSp>
        <p:nvGrpSpPr>
          <p:cNvPr id="6" name="Group 5"/>
          <p:cNvGrpSpPr/>
          <p:nvPr/>
        </p:nvGrpSpPr>
        <p:grpSpPr>
          <a:xfrm>
            <a:off x="650240" y="1666240"/>
            <a:ext cx="7865110" cy="3688080"/>
            <a:chOff x="650240" y="1666240"/>
            <a:chExt cx="7865110" cy="3688080"/>
          </a:xfrm>
        </p:grpSpPr>
        <p:sp>
          <p:nvSpPr>
            <p:cNvPr id="2" name="Rectangle 1"/>
            <p:cNvSpPr/>
            <p:nvPr/>
          </p:nvSpPr>
          <p:spPr>
            <a:xfrm>
              <a:off x="1676400" y="1666240"/>
              <a:ext cx="5770880" cy="1930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0240" y="4450080"/>
              <a:ext cx="786511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28390" y="3545840"/>
              <a:ext cx="372745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Tree>
    <p:extLst>
      <p:ext uri="{BB962C8B-B14F-4D97-AF65-F5344CB8AC3E}">
        <p14:creationId xmlns:p14="http://schemas.microsoft.com/office/powerpoint/2010/main" val="36772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3600" b="0" i="1" dirty="0">
                <a:latin typeface="+mn-lt"/>
              </a:rPr>
              <a:t>People, Skills and Work Ethic</a:t>
            </a:r>
            <a:endParaRPr lang="en-US" sz="3600" b="0" i="1" baseline="30000" dirty="0">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156" y="3932729"/>
            <a:ext cx="5483988" cy="239924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539" y="1821915"/>
            <a:ext cx="5533811" cy="191652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3938601"/>
            <a:ext cx="2114550" cy="158274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421" y="1821836"/>
            <a:ext cx="2069003" cy="1916684"/>
          </a:xfrm>
          <a:prstGeom prst="rect">
            <a:avLst/>
          </a:prstGeom>
        </p:spPr>
      </p:pic>
    </p:spTree>
    <p:extLst>
      <p:ext uri="{BB962C8B-B14F-4D97-AF65-F5344CB8AC3E}">
        <p14:creationId xmlns:p14="http://schemas.microsoft.com/office/powerpoint/2010/main" val="81240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886700" cy="1257301"/>
          </a:xfrm>
        </p:spPr>
        <p:txBody>
          <a:bodyPr>
            <a:normAutofit/>
          </a:bodyPr>
          <a:lstStyle/>
          <a:p>
            <a:r>
              <a:rPr lang="en-US" sz="3600" b="0" i="1" dirty="0"/>
              <a:t>People, Skills and Work Ethic</a:t>
            </a:r>
            <a:endParaRPr lang="en-US" sz="3600" baseline="30000" dirty="0">
              <a:latin typeface="+mn-lt"/>
            </a:endParaRPr>
          </a:p>
        </p:txBody>
      </p:sp>
      <p:sp>
        <p:nvSpPr>
          <p:cNvPr id="2" name="Content Placeholder 1"/>
          <p:cNvSpPr>
            <a:spLocks noGrp="1"/>
          </p:cNvSpPr>
          <p:nvPr>
            <p:ph idx="1"/>
          </p:nvPr>
        </p:nvSpPr>
        <p:spPr/>
        <p:txBody>
          <a:bodyPr/>
          <a:lstStyle/>
          <a:p>
            <a:r>
              <a:rPr lang="en-US" dirty="0"/>
              <a:t>Describe aspects of workforce here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Tree>
    <p:extLst>
      <p:ext uri="{BB962C8B-B14F-4D97-AF65-F5344CB8AC3E}">
        <p14:creationId xmlns:p14="http://schemas.microsoft.com/office/powerpoint/2010/main" val="1770054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3600" b="0" i="1" dirty="0">
                <a:latin typeface="+mn-lt"/>
              </a:rPr>
              <a:t>People, Skills and Work Ethic</a:t>
            </a:r>
            <a:endParaRPr lang="en-US" sz="3600" b="0" i="1" baseline="30000" dirty="0">
              <a:latin typeface="+mn-lt"/>
            </a:endParaRPr>
          </a:p>
        </p:txBody>
      </p:sp>
      <p:sp>
        <p:nvSpPr>
          <p:cNvPr id="5" name="Content Placeholder 4"/>
          <p:cNvSpPr>
            <a:spLocks noGrp="1"/>
          </p:cNvSpPr>
          <p:nvPr>
            <p:ph sz="half" idx="1"/>
          </p:nvPr>
        </p:nvSpPr>
        <p:spPr/>
        <p:txBody>
          <a:bodyPr/>
          <a:lstStyle/>
          <a:p>
            <a:r>
              <a:rPr lang="en-US" dirty="0"/>
              <a:t>Custom photos here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Tree>
    <p:extLst>
      <p:ext uri="{BB962C8B-B14F-4D97-AF65-F5344CB8AC3E}">
        <p14:creationId xmlns:p14="http://schemas.microsoft.com/office/powerpoint/2010/main" val="68493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37129"/>
          </a:xfrm>
        </p:spPr>
        <p:txBody>
          <a:bodyPr>
            <a:normAutofit/>
          </a:bodyPr>
          <a:lstStyle/>
          <a:p>
            <a:r>
              <a:rPr lang="en-US" sz="3600" dirty="0">
                <a:solidFill>
                  <a:srgbClr val="C2E0DF"/>
                </a:solidFill>
                <a:latin typeface="+mn-lt"/>
              </a:rPr>
              <a:t>Infrastructure:</a:t>
            </a:r>
            <a:r>
              <a:rPr lang="en-US" sz="3600" dirty="0">
                <a:latin typeface="+mn-lt"/>
              </a:rPr>
              <a:t> </a:t>
            </a:r>
            <a:r>
              <a:rPr lang="en-US" sz="3600" b="0" i="1" dirty="0">
                <a:latin typeface="+mn-lt"/>
              </a:rPr>
              <a:t>“Shovel Ready”</a:t>
            </a:r>
            <a:endParaRPr lang="en-US" sz="3600" b="0" i="1" baseline="30000" dirty="0">
              <a:latin typeface="+mn-lt"/>
            </a:endParaRPr>
          </a:p>
        </p:txBody>
      </p:sp>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l="-3763" t="20831" r="-3763" b="14652"/>
          <a:stretch/>
        </p:blipFill>
        <p:spPr>
          <a:xfrm>
            <a:off x="0" y="1442720"/>
            <a:ext cx="9144000" cy="4114800"/>
          </a:xfrm>
        </p:spPr>
      </p:pic>
      <p:sp>
        <p:nvSpPr>
          <p:cNvPr id="2" name="Rectangle 1"/>
          <p:cNvSpPr/>
          <p:nvPr/>
        </p:nvSpPr>
        <p:spPr>
          <a:xfrm>
            <a:off x="1676400" y="1666240"/>
            <a:ext cx="5770880" cy="1930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0240" y="4450080"/>
            <a:ext cx="786511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74970" y="3545840"/>
            <a:ext cx="188087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
        <p:nvSpPr>
          <p:cNvPr id="12" name="Rectangle 11"/>
          <p:cNvSpPr/>
          <p:nvPr/>
        </p:nvSpPr>
        <p:spPr>
          <a:xfrm>
            <a:off x="1767840" y="3545840"/>
            <a:ext cx="193929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571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4000" b="0" i="1" dirty="0">
                <a:latin typeface="+mn-lt"/>
              </a:rPr>
              <a:t>“Shovel Ready”</a:t>
            </a:r>
            <a:endParaRPr lang="en-US" sz="4000" b="0" i="1" baseline="300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44" y="1743632"/>
            <a:ext cx="3556000" cy="25908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9229" y="1743631"/>
            <a:ext cx="1937804" cy="259640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911" y="4500279"/>
            <a:ext cx="5681596" cy="204993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4491" y="1743631"/>
            <a:ext cx="2145471" cy="3859310"/>
          </a:xfrm>
          <a:prstGeom prst="rect">
            <a:avLst/>
          </a:prstGeom>
        </p:spPr>
      </p:pic>
    </p:spTree>
    <p:extLst>
      <p:ext uri="{BB962C8B-B14F-4D97-AF65-F5344CB8AC3E}">
        <p14:creationId xmlns:p14="http://schemas.microsoft.com/office/powerpoint/2010/main" val="831600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886700" cy="1257301"/>
          </a:xfrm>
        </p:spPr>
        <p:txBody>
          <a:bodyPr>
            <a:normAutofit/>
          </a:bodyPr>
          <a:lstStyle/>
          <a:p>
            <a:r>
              <a:rPr lang="en-US" sz="4000" b="0" i="1" dirty="0"/>
              <a:t>“Shovel Ready”</a:t>
            </a:r>
            <a:endParaRPr lang="en-US" sz="4000" baseline="30000" dirty="0">
              <a:latin typeface="+mn-lt"/>
            </a:endParaRPr>
          </a:p>
        </p:txBody>
      </p:sp>
      <p:sp>
        <p:nvSpPr>
          <p:cNvPr id="2" name="Content Placeholder 1"/>
          <p:cNvSpPr>
            <a:spLocks noGrp="1"/>
          </p:cNvSpPr>
          <p:nvPr>
            <p:ph idx="1"/>
          </p:nvPr>
        </p:nvSpPr>
        <p:spPr/>
        <p:txBody>
          <a:bodyPr/>
          <a:lstStyle/>
          <a:p>
            <a:r>
              <a:rPr lang="en-US" dirty="0"/>
              <a:t>Describe your local projects here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Tree>
    <p:extLst>
      <p:ext uri="{BB962C8B-B14F-4D97-AF65-F5344CB8AC3E}">
        <p14:creationId xmlns:p14="http://schemas.microsoft.com/office/powerpoint/2010/main" val="162045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Economic Development?</a:t>
            </a:r>
            <a:br>
              <a:rPr lang="en-US" sz="3600" dirty="0"/>
            </a:br>
            <a:r>
              <a:rPr lang="en-US" sz="2800" b="0" i="1" dirty="0"/>
              <a:t>A lot more than you think!</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57300"/>
            <a:ext cx="9143998" cy="560069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996" y="5648093"/>
            <a:ext cx="2057400" cy="1143000"/>
          </a:xfrm>
          <a:prstGeom prst="rect">
            <a:avLst/>
          </a:prstGeom>
        </p:spPr>
      </p:pic>
    </p:spTree>
    <p:extLst>
      <p:ext uri="{BB962C8B-B14F-4D97-AF65-F5344CB8AC3E}">
        <p14:creationId xmlns:p14="http://schemas.microsoft.com/office/powerpoint/2010/main" val="1248213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4000" b="0" i="1" dirty="0">
                <a:latin typeface="+mn-lt"/>
              </a:rPr>
              <a:t>“Shovel Ready”</a:t>
            </a:r>
            <a:endParaRPr lang="en-US" sz="4000" b="0" i="1" baseline="30000" dirty="0">
              <a:latin typeface="+mn-lt"/>
            </a:endParaRPr>
          </a:p>
        </p:txBody>
      </p:sp>
      <p:sp>
        <p:nvSpPr>
          <p:cNvPr id="5" name="Content Placeholder 4"/>
          <p:cNvSpPr>
            <a:spLocks noGrp="1"/>
          </p:cNvSpPr>
          <p:nvPr>
            <p:ph sz="half" idx="1"/>
          </p:nvPr>
        </p:nvSpPr>
        <p:spPr/>
        <p:txBody>
          <a:bodyPr/>
          <a:lstStyle/>
          <a:p>
            <a:r>
              <a:rPr lang="en-US" dirty="0"/>
              <a:t>Custom photos here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Tree>
    <p:extLst>
      <p:ext uri="{BB962C8B-B14F-4D97-AF65-F5344CB8AC3E}">
        <p14:creationId xmlns:p14="http://schemas.microsoft.com/office/powerpoint/2010/main" val="681436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37129"/>
          </a:xfrm>
        </p:spPr>
        <p:txBody>
          <a:bodyPr>
            <a:normAutofit/>
          </a:bodyPr>
          <a:lstStyle/>
          <a:p>
            <a:r>
              <a:rPr lang="en-US" sz="3600" dirty="0">
                <a:solidFill>
                  <a:srgbClr val="C2E0DF"/>
                </a:solidFill>
                <a:latin typeface="+mn-lt"/>
              </a:rPr>
              <a:t>Existing Business:</a:t>
            </a:r>
            <a:r>
              <a:rPr lang="en-US" sz="3600" dirty="0">
                <a:latin typeface="+mn-lt"/>
              </a:rPr>
              <a:t> </a:t>
            </a:r>
            <a:r>
              <a:rPr lang="en-US" sz="3600" b="0" i="1" dirty="0">
                <a:latin typeface="+mn-lt"/>
              </a:rPr>
              <a:t>Grow Your Own</a:t>
            </a:r>
            <a:endParaRPr lang="en-US" sz="3600" b="0" i="1" baseline="30000" dirty="0">
              <a:latin typeface="+mn-lt"/>
            </a:endParaRPr>
          </a:p>
        </p:txBody>
      </p:sp>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l="-3763" t="20831" r="-3763" b="14652"/>
          <a:stretch/>
        </p:blipFill>
        <p:spPr>
          <a:xfrm>
            <a:off x="0" y="1442720"/>
            <a:ext cx="9144000" cy="4114800"/>
          </a:xfrm>
        </p:spPr>
      </p:pic>
      <p:sp>
        <p:nvSpPr>
          <p:cNvPr id="2" name="Rectangle 1"/>
          <p:cNvSpPr/>
          <p:nvPr/>
        </p:nvSpPr>
        <p:spPr>
          <a:xfrm>
            <a:off x="4592320" y="2641600"/>
            <a:ext cx="2854960" cy="9550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0240" y="4450080"/>
            <a:ext cx="786511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18640" y="3545840"/>
            <a:ext cx="553720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35680" y="1737360"/>
            <a:ext cx="193929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 y="-10086"/>
            <a:ext cx="1257300" cy="1257300"/>
          </a:xfrm>
          <a:prstGeom prst="rect">
            <a:avLst/>
          </a:prstGeom>
        </p:spPr>
      </p:pic>
    </p:spTree>
    <p:extLst>
      <p:ext uri="{BB962C8B-B14F-4D97-AF65-F5344CB8AC3E}">
        <p14:creationId xmlns:p14="http://schemas.microsoft.com/office/powerpoint/2010/main" val="90540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4000" b="0" i="1" dirty="0">
                <a:latin typeface="+mn-lt"/>
              </a:rPr>
              <a:t>Vibrant Local Business</a:t>
            </a:r>
            <a:endParaRPr lang="en-US" sz="4000" b="0" i="1" baseline="30000" dirty="0">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 y="-10086"/>
            <a:ext cx="1257300" cy="12573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9053" y="1936377"/>
            <a:ext cx="2863852" cy="337072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145" y="1936377"/>
            <a:ext cx="2475606" cy="401175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1414" y="4018547"/>
            <a:ext cx="2071800" cy="128855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442" y="1936377"/>
            <a:ext cx="2043615" cy="1916683"/>
          </a:xfrm>
          <a:prstGeom prst="rect">
            <a:avLst/>
          </a:prstGeom>
        </p:spPr>
      </p:pic>
    </p:spTree>
    <p:extLst>
      <p:ext uri="{BB962C8B-B14F-4D97-AF65-F5344CB8AC3E}">
        <p14:creationId xmlns:p14="http://schemas.microsoft.com/office/powerpoint/2010/main" val="762234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886700" cy="1257301"/>
          </a:xfrm>
        </p:spPr>
        <p:txBody>
          <a:bodyPr>
            <a:normAutofit/>
          </a:bodyPr>
          <a:lstStyle/>
          <a:p>
            <a:r>
              <a:rPr lang="en-US" sz="3600" b="0" i="1" dirty="0"/>
              <a:t>Existing Business</a:t>
            </a:r>
            <a:endParaRPr lang="en-US" sz="3600" baseline="30000" dirty="0">
              <a:latin typeface="+mn-lt"/>
            </a:endParaRPr>
          </a:p>
        </p:txBody>
      </p:sp>
      <p:sp>
        <p:nvSpPr>
          <p:cNvPr id="2" name="Content Placeholder 1"/>
          <p:cNvSpPr>
            <a:spLocks noGrp="1"/>
          </p:cNvSpPr>
          <p:nvPr>
            <p:ph idx="1"/>
          </p:nvPr>
        </p:nvSpPr>
        <p:spPr/>
        <p:txBody>
          <a:bodyPr/>
          <a:lstStyle/>
          <a:p>
            <a:r>
              <a:rPr lang="en-US" dirty="0"/>
              <a:t>Talk about your local business development success stories here</a:t>
            </a:r>
          </a:p>
          <a:p>
            <a:r>
              <a:rPr lang="en-US" dirty="0"/>
              <a:t>Add testimonials from local business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 y="-10086"/>
            <a:ext cx="1257300" cy="1257300"/>
          </a:xfrm>
          <a:prstGeom prst="rect">
            <a:avLst/>
          </a:prstGeom>
        </p:spPr>
      </p:pic>
    </p:spTree>
    <p:extLst>
      <p:ext uri="{BB962C8B-B14F-4D97-AF65-F5344CB8AC3E}">
        <p14:creationId xmlns:p14="http://schemas.microsoft.com/office/powerpoint/2010/main" val="687837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3600" b="0" i="1" dirty="0">
                <a:latin typeface="+mn-lt"/>
              </a:rPr>
              <a:t>Vibrant Local Business</a:t>
            </a:r>
            <a:endParaRPr lang="en-US" sz="3600" b="0" i="1" baseline="30000" dirty="0">
              <a:latin typeface="+mn-lt"/>
            </a:endParaRPr>
          </a:p>
        </p:txBody>
      </p:sp>
      <p:sp>
        <p:nvSpPr>
          <p:cNvPr id="5" name="Content Placeholder 4"/>
          <p:cNvSpPr>
            <a:spLocks noGrp="1"/>
          </p:cNvSpPr>
          <p:nvPr>
            <p:ph sz="half" idx="1"/>
          </p:nvPr>
        </p:nvSpPr>
        <p:spPr/>
        <p:txBody>
          <a:bodyPr/>
          <a:lstStyle/>
          <a:p>
            <a:r>
              <a:rPr lang="en-US" dirty="0"/>
              <a:t>Custom photos here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 y="-10086"/>
            <a:ext cx="1257300" cy="1257300"/>
          </a:xfrm>
          <a:prstGeom prst="rect">
            <a:avLst/>
          </a:prstGeom>
        </p:spPr>
      </p:pic>
    </p:spTree>
    <p:extLst>
      <p:ext uri="{BB962C8B-B14F-4D97-AF65-F5344CB8AC3E}">
        <p14:creationId xmlns:p14="http://schemas.microsoft.com/office/powerpoint/2010/main" val="831125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37129"/>
          </a:xfrm>
        </p:spPr>
        <p:txBody>
          <a:bodyPr>
            <a:normAutofit/>
          </a:bodyPr>
          <a:lstStyle/>
          <a:p>
            <a:r>
              <a:rPr lang="en-US" sz="3600" dirty="0">
                <a:solidFill>
                  <a:srgbClr val="C2E0DF"/>
                </a:solidFill>
                <a:latin typeface="+mn-lt"/>
              </a:rPr>
              <a:t>Entrepreneurship:</a:t>
            </a:r>
            <a:r>
              <a:rPr lang="en-US" sz="3600" dirty="0">
                <a:latin typeface="+mn-lt"/>
              </a:rPr>
              <a:t> </a:t>
            </a:r>
            <a:r>
              <a:rPr lang="en-US" sz="3600" b="0" i="1" dirty="0">
                <a:latin typeface="+mn-lt"/>
              </a:rPr>
              <a:t>Living Your Dream</a:t>
            </a:r>
            <a:endParaRPr lang="en-US" sz="3600" b="0" i="1" baseline="30000" dirty="0">
              <a:latin typeface="+mn-lt"/>
            </a:endParaRPr>
          </a:p>
        </p:txBody>
      </p:sp>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l="-3763" t="20831" r="-3763" b="14652"/>
          <a:stretch/>
        </p:blipFill>
        <p:spPr>
          <a:xfrm>
            <a:off x="0" y="1442720"/>
            <a:ext cx="9144000" cy="4114800"/>
          </a:xfrm>
        </p:spPr>
      </p:pic>
      <p:sp>
        <p:nvSpPr>
          <p:cNvPr id="2" name="Rectangle 1"/>
          <p:cNvSpPr/>
          <p:nvPr/>
        </p:nvSpPr>
        <p:spPr>
          <a:xfrm>
            <a:off x="2763520" y="2641600"/>
            <a:ext cx="1838960" cy="9550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0240" y="4450080"/>
            <a:ext cx="786511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18640" y="3545840"/>
            <a:ext cx="553720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35680" y="1737360"/>
            <a:ext cx="193929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0"/>
            <a:ext cx="1257300" cy="1257300"/>
          </a:xfrm>
          <a:prstGeom prst="rect">
            <a:avLst/>
          </a:prstGeom>
        </p:spPr>
      </p:pic>
    </p:spTree>
    <p:extLst>
      <p:ext uri="{BB962C8B-B14F-4D97-AF65-F5344CB8AC3E}">
        <p14:creationId xmlns:p14="http://schemas.microsoft.com/office/powerpoint/2010/main" val="1598994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4000" b="0" i="1" dirty="0">
                <a:latin typeface="+mn-lt"/>
              </a:rPr>
              <a:t>Home-Grown Companies</a:t>
            </a:r>
            <a:endParaRPr lang="en-US" sz="4000" b="0" i="1" baseline="300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1257300" cy="12573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021" y="1882589"/>
            <a:ext cx="2358145" cy="235814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886" y="1883117"/>
            <a:ext cx="5361677" cy="235761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7737" y="4402003"/>
            <a:ext cx="4232417" cy="185565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041" y="4408866"/>
            <a:ext cx="2000154" cy="1848243"/>
          </a:xfrm>
          <a:prstGeom prst="rect">
            <a:avLst/>
          </a:prstGeom>
        </p:spPr>
      </p:pic>
    </p:spTree>
    <p:extLst>
      <p:ext uri="{BB962C8B-B14F-4D97-AF65-F5344CB8AC3E}">
        <p14:creationId xmlns:p14="http://schemas.microsoft.com/office/powerpoint/2010/main" val="27861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886700" cy="1257301"/>
          </a:xfrm>
        </p:spPr>
        <p:txBody>
          <a:bodyPr>
            <a:normAutofit/>
          </a:bodyPr>
          <a:lstStyle/>
          <a:p>
            <a:r>
              <a:rPr lang="en-US" sz="3600" b="0" i="1" dirty="0"/>
              <a:t>Entrepreneur Development</a:t>
            </a:r>
            <a:endParaRPr lang="en-US" sz="3600" baseline="30000" dirty="0">
              <a:latin typeface="+mn-lt"/>
            </a:endParaRPr>
          </a:p>
        </p:txBody>
      </p:sp>
      <p:sp>
        <p:nvSpPr>
          <p:cNvPr id="2" name="Content Placeholder 1"/>
          <p:cNvSpPr>
            <a:spLocks noGrp="1"/>
          </p:cNvSpPr>
          <p:nvPr>
            <p:ph idx="1"/>
          </p:nvPr>
        </p:nvSpPr>
        <p:spPr/>
        <p:txBody>
          <a:bodyPr/>
          <a:lstStyle/>
          <a:p>
            <a:r>
              <a:rPr lang="en-US" dirty="0"/>
              <a:t>Describe your local start-ups here</a:t>
            </a:r>
          </a:p>
          <a:p>
            <a:r>
              <a:rPr lang="en-US" dirty="0"/>
              <a:t>Talk about the programs you use to help the </a:t>
            </a:r>
            <a:br>
              <a:rPr lang="en-US" dirty="0"/>
            </a:br>
            <a:r>
              <a:rPr lang="en-US" dirty="0"/>
              <a:t>start-ups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1257300" cy="1257300"/>
          </a:xfrm>
          <a:prstGeom prst="rect">
            <a:avLst/>
          </a:prstGeom>
        </p:spPr>
      </p:pic>
    </p:spTree>
    <p:extLst>
      <p:ext uri="{BB962C8B-B14F-4D97-AF65-F5344CB8AC3E}">
        <p14:creationId xmlns:p14="http://schemas.microsoft.com/office/powerpoint/2010/main" val="1893526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3600" b="0" i="1" dirty="0">
                <a:latin typeface="+mn-lt"/>
              </a:rPr>
              <a:t>Home-Grown Companies</a:t>
            </a:r>
            <a:endParaRPr lang="en-US" sz="3600" b="0" i="1" baseline="30000" dirty="0">
              <a:latin typeface="+mn-lt"/>
            </a:endParaRPr>
          </a:p>
        </p:txBody>
      </p:sp>
      <p:sp>
        <p:nvSpPr>
          <p:cNvPr id="5" name="Content Placeholder 4"/>
          <p:cNvSpPr>
            <a:spLocks noGrp="1"/>
          </p:cNvSpPr>
          <p:nvPr>
            <p:ph sz="half" idx="1"/>
          </p:nvPr>
        </p:nvSpPr>
        <p:spPr/>
        <p:txBody>
          <a:bodyPr/>
          <a:lstStyle/>
          <a:p>
            <a:r>
              <a:rPr lang="en-US" dirty="0"/>
              <a:t>Custom photos here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1257300" cy="1257300"/>
          </a:xfrm>
          <a:prstGeom prst="rect">
            <a:avLst/>
          </a:prstGeom>
        </p:spPr>
      </p:pic>
    </p:spTree>
    <p:extLst>
      <p:ext uri="{BB962C8B-B14F-4D97-AF65-F5344CB8AC3E}">
        <p14:creationId xmlns:p14="http://schemas.microsoft.com/office/powerpoint/2010/main" val="1432788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37129"/>
          </a:xfrm>
        </p:spPr>
        <p:txBody>
          <a:bodyPr>
            <a:normAutofit/>
          </a:bodyPr>
          <a:lstStyle/>
          <a:p>
            <a:r>
              <a:rPr lang="en-US" sz="3600" dirty="0">
                <a:solidFill>
                  <a:srgbClr val="C2E0DF"/>
                </a:solidFill>
                <a:latin typeface="+mn-lt"/>
              </a:rPr>
              <a:t>New Business:</a:t>
            </a:r>
            <a:r>
              <a:rPr lang="en-US" sz="3600" dirty="0">
                <a:latin typeface="+mn-lt"/>
              </a:rPr>
              <a:t> </a:t>
            </a:r>
            <a:r>
              <a:rPr lang="en-US" sz="3600" b="0" i="1" dirty="0">
                <a:latin typeface="+mn-lt"/>
              </a:rPr>
              <a:t>Hitting the Target</a:t>
            </a:r>
            <a:endParaRPr lang="en-US" sz="3600" b="0" i="1" baseline="30000" dirty="0">
              <a:latin typeface="+mn-lt"/>
            </a:endParaRPr>
          </a:p>
        </p:txBody>
      </p:sp>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l="-3763" t="20831" r="-3763" b="14652"/>
          <a:stretch/>
        </p:blipFill>
        <p:spPr>
          <a:xfrm>
            <a:off x="0" y="1442720"/>
            <a:ext cx="9144000" cy="4114800"/>
          </a:xfrm>
        </p:spPr>
      </p:pic>
      <p:sp>
        <p:nvSpPr>
          <p:cNvPr id="2" name="Rectangle 1"/>
          <p:cNvSpPr/>
          <p:nvPr/>
        </p:nvSpPr>
        <p:spPr>
          <a:xfrm>
            <a:off x="2763520" y="2641600"/>
            <a:ext cx="3799840" cy="9550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0240" y="4450080"/>
            <a:ext cx="786511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18640" y="3545840"/>
            <a:ext cx="553720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Tree>
    <p:extLst>
      <p:ext uri="{BB962C8B-B14F-4D97-AF65-F5344CB8AC3E}">
        <p14:creationId xmlns:p14="http://schemas.microsoft.com/office/powerpoint/2010/main" val="51534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0"/>
            <a:ext cx="7886700" cy="1237129"/>
          </a:xfrm>
        </p:spPr>
        <p:txBody>
          <a:bodyPr>
            <a:normAutofit/>
          </a:bodyPr>
          <a:lstStyle/>
          <a:p>
            <a:r>
              <a:rPr lang="en-US" sz="3200" dirty="0">
                <a:latin typeface="+mn-lt"/>
              </a:rPr>
              <a:t>Building Blocks of Economic Development</a:t>
            </a:r>
            <a:endParaRPr lang="en-US" sz="3200" baseline="30000" dirty="0">
              <a:latin typeface="+mn-lt"/>
            </a:endParaRPr>
          </a:p>
        </p:txBody>
      </p:sp>
      <p:pic>
        <p:nvPicPr>
          <p:cNvPr id="5"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l="-3763" t="20831" r="-3763" b="14652"/>
          <a:stretch/>
        </p:blipFill>
        <p:spPr>
          <a:xfrm>
            <a:off x="0" y="1442720"/>
            <a:ext cx="9144000" cy="4114800"/>
          </a:xfrm>
        </p:spPr>
      </p:pic>
    </p:spTree>
    <p:extLst>
      <p:ext uri="{BB962C8B-B14F-4D97-AF65-F5344CB8AC3E}">
        <p14:creationId xmlns:p14="http://schemas.microsoft.com/office/powerpoint/2010/main" val="1044128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3200" dirty="0">
                <a:solidFill>
                  <a:srgbClr val="C2E0DF"/>
                </a:solidFill>
                <a:latin typeface="+mn-lt"/>
              </a:rPr>
              <a:t>Business Recruiting:</a:t>
            </a:r>
            <a:r>
              <a:rPr lang="en-US" sz="3200" dirty="0">
                <a:latin typeface="+mn-lt"/>
              </a:rPr>
              <a:t> </a:t>
            </a:r>
            <a:r>
              <a:rPr lang="en-US" sz="3200" b="0" i="1" dirty="0">
                <a:latin typeface="+mn-lt"/>
              </a:rPr>
              <a:t>Adds jobs, </a:t>
            </a:r>
            <a:br>
              <a:rPr lang="en-US" sz="3200" b="0" i="1" dirty="0">
                <a:latin typeface="+mn-lt"/>
              </a:rPr>
            </a:br>
            <a:r>
              <a:rPr lang="en-US" sz="3200" b="0" i="1" dirty="0">
                <a:latin typeface="+mn-lt"/>
              </a:rPr>
              <a:t>Diversifies &amp; Enhances Existing Base</a:t>
            </a:r>
            <a:endParaRPr lang="en-US" sz="3200" b="0" i="1" baseline="30000" dirty="0">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4419" y="4206709"/>
            <a:ext cx="3047096" cy="204825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8123" y="1879293"/>
            <a:ext cx="4587227" cy="216689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100" y="1879181"/>
            <a:ext cx="3231668" cy="216711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9609" y="4206709"/>
            <a:ext cx="2553998" cy="2048256"/>
          </a:xfrm>
          <a:prstGeom prst="rect">
            <a:avLst/>
          </a:prstGeom>
        </p:spPr>
      </p:pic>
    </p:spTree>
    <p:extLst>
      <p:ext uri="{BB962C8B-B14F-4D97-AF65-F5344CB8AC3E}">
        <p14:creationId xmlns:p14="http://schemas.microsoft.com/office/powerpoint/2010/main" val="1008698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886700" cy="1257301"/>
          </a:xfrm>
        </p:spPr>
        <p:txBody>
          <a:bodyPr>
            <a:normAutofit/>
          </a:bodyPr>
          <a:lstStyle/>
          <a:p>
            <a:r>
              <a:rPr lang="en-US" sz="3600" b="0" i="1" dirty="0"/>
              <a:t>Business Recruitment</a:t>
            </a:r>
            <a:endParaRPr lang="en-US" sz="3600" baseline="30000" dirty="0">
              <a:latin typeface="+mn-lt"/>
            </a:endParaRPr>
          </a:p>
        </p:txBody>
      </p:sp>
      <p:sp>
        <p:nvSpPr>
          <p:cNvPr id="2" name="Content Placeholder 1"/>
          <p:cNvSpPr>
            <a:spLocks noGrp="1"/>
          </p:cNvSpPr>
          <p:nvPr>
            <p:ph idx="1"/>
          </p:nvPr>
        </p:nvSpPr>
        <p:spPr/>
        <p:txBody>
          <a:bodyPr/>
          <a:lstStyle/>
          <a:p>
            <a:r>
              <a:rPr lang="en-US" dirty="0"/>
              <a:t>Brag about your recruitment successes here</a:t>
            </a:r>
          </a:p>
          <a:p>
            <a:r>
              <a:rPr lang="en-US" dirty="0"/>
              <a:t>If it’s been a while since you’re recruited a new business to town, talk about what you’re currently doing to recruit business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Tree>
    <p:extLst>
      <p:ext uri="{BB962C8B-B14F-4D97-AF65-F5344CB8AC3E}">
        <p14:creationId xmlns:p14="http://schemas.microsoft.com/office/powerpoint/2010/main" val="107318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3200" dirty="0">
                <a:solidFill>
                  <a:srgbClr val="C2E0DF"/>
                </a:solidFill>
                <a:latin typeface="+mn-lt"/>
              </a:rPr>
              <a:t>Business Recruiting:</a:t>
            </a:r>
            <a:r>
              <a:rPr lang="en-US" sz="3200" dirty="0">
                <a:latin typeface="+mn-lt"/>
              </a:rPr>
              <a:t> </a:t>
            </a:r>
            <a:r>
              <a:rPr lang="en-US" sz="3200" b="0" i="1" dirty="0">
                <a:latin typeface="+mn-lt"/>
              </a:rPr>
              <a:t>Adds jobs, </a:t>
            </a:r>
            <a:br>
              <a:rPr lang="en-US" sz="3200" b="0" i="1" dirty="0">
                <a:latin typeface="+mn-lt"/>
              </a:rPr>
            </a:br>
            <a:r>
              <a:rPr lang="en-US" sz="3200" b="0" i="1" dirty="0">
                <a:latin typeface="+mn-lt"/>
              </a:rPr>
              <a:t>Diversifies &amp; Enhances Existing Base</a:t>
            </a:r>
            <a:endParaRPr lang="en-US" sz="3200" b="0" i="1" baseline="30000" dirty="0">
              <a:latin typeface="+mn-lt"/>
            </a:endParaRPr>
          </a:p>
        </p:txBody>
      </p:sp>
      <p:sp>
        <p:nvSpPr>
          <p:cNvPr id="5" name="Content Placeholder 4"/>
          <p:cNvSpPr>
            <a:spLocks noGrp="1"/>
          </p:cNvSpPr>
          <p:nvPr>
            <p:ph sz="half" idx="1"/>
          </p:nvPr>
        </p:nvSpPr>
        <p:spPr/>
        <p:txBody>
          <a:bodyPr/>
          <a:lstStyle/>
          <a:p>
            <a:r>
              <a:rPr lang="en-US" dirty="0"/>
              <a:t>Custom photos here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spTree>
    <p:extLst>
      <p:ext uri="{BB962C8B-B14F-4D97-AF65-F5344CB8AC3E}">
        <p14:creationId xmlns:p14="http://schemas.microsoft.com/office/powerpoint/2010/main" val="2098392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sz="3600" dirty="0"/>
              <a:t>Wyoming Business Resource Network</a:t>
            </a:r>
            <a:endParaRPr lang="en-US" sz="2800" b="0" i="1"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996" y="5648093"/>
            <a:ext cx="2057400" cy="1143000"/>
          </a:xfrm>
          <a:prstGeom prst="rect">
            <a:avLst/>
          </a:prstGeom>
          <a:solidFill>
            <a:schemeClr val="bg1"/>
          </a:solidFill>
        </p:spPr>
      </p:pic>
    </p:spTree>
    <p:extLst>
      <p:ext uri="{BB962C8B-B14F-4D97-AF65-F5344CB8AC3E}">
        <p14:creationId xmlns:p14="http://schemas.microsoft.com/office/powerpoint/2010/main" val="1878475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Economic Development is a process, not an event</a:t>
            </a:r>
            <a:endParaRPr lang="en-US" sz="2800" b="0" i="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57300"/>
            <a:ext cx="9143998" cy="560069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996" y="5648093"/>
            <a:ext cx="2057400" cy="1143000"/>
          </a:xfrm>
          <a:prstGeom prst="rect">
            <a:avLst/>
          </a:prstGeom>
        </p:spPr>
      </p:pic>
    </p:spTree>
    <p:extLst>
      <p:ext uri="{BB962C8B-B14F-4D97-AF65-F5344CB8AC3E}">
        <p14:creationId xmlns:p14="http://schemas.microsoft.com/office/powerpoint/2010/main" val="786557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612230" y="5538952"/>
            <a:ext cx="6858000" cy="1140373"/>
          </a:xfrm>
        </p:spPr>
        <p:txBody>
          <a:bodyPr tIns="0" bIns="0" anchor="t" anchorCtr="0">
            <a:normAutofit fontScale="92500"/>
          </a:bodyPr>
          <a:lstStyle/>
          <a:p>
            <a:pPr algn="l"/>
            <a:r>
              <a:rPr lang="fi-FI" sz="5200" i="1" dirty="0">
                <a:solidFill>
                  <a:schemeClr val="bg1"/>
                </a:solidFill>
              </a:rPr>
              <a:t>Thank you.</a:t>
            </a:r>
          </a:p>
          <a:p>
            <a:pPr algn="l"/>
            <a:r>
              <a:rPr lang="fi-FI" b="1" dirty="0">
                <a:solidFill>
                  <a:schemeClr val="bg1"/>
                </a:solidFill>
              </a:rPr>
              <a:t>307-772-9001  wyomingeda.org  </a:t>
            </a:r>
            <a:r>
              <a:rPr lang="fi-FI" b="1" dirty="0">
                <a:solidFill>
                  <a:srgbClr val="C2E0DF"/>
                </a:solidFill>
              </a:rPr>
              <a:t>info@wyomingeda.org</a:t>
            </a:r>
            <a:endParaRPr lang="en-US" b="1" dirty="0">
              <a:solidFill>
                <a:srgbClr val="C2E0DF"/>
              </a:solidFill>
            </a:endParaRPr>
          </a:p>
        </p:txBody>
      </p:sp>
    </p:spTree>
    <p:extLst>
      <p:ext uri="{BB962C8B-B14F-4D97-AF65-F5344CB8AC3E}">
        <p14:creationId xmlns:p14="http://schemas.microsoft.com/office/powerpoint/2010/main" val="112075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0"/>
            <a:ext cx="7886700" cy="1237129"/>
          </a:xfrm>
        </p:spPr>
        <p:txBody>
          <a:bodyPr>
            <a:normAutofit/>
          </a:bodyPr>
          <a:lstStyle/>
          <a:p>
            <a:r>
              <a:rPr lang="en-US" sz="4000" dirty="0">
                <a:latin typeface="+mn-lt"/>
              </a:rPr>
              <a:t>Cycles of Development</a:t>
            </a:r>
            <a:endParaRPr lang="en-US" sz="4000" baseline="30000" dirty="0">
              <a:latin typeface="+mn-lt"/>
            </a:endParaRP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20749" t="20160" r="20798" b="6214"/>
          <a:stretch/>
        </p:blipFill>
        <p:spPr>
          <a:xfrm>
            <a:off x="1899529" y="1469731"/>
            <a:ext cx="5344942" cy="5049271"/>
          </a:xfrm>
        </p:spPr>
      </p:pic>
    </p:spTree>
    <p:extLst>
      <p:ext uri="{BB962C8B-B14F-4D97-AF65-F5344CB8AC3E}">
        <p14:creationId xmlns:p14="http://schemas.microsoft.com/office/powerpoint/2010/main" val="92030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37129"/>
          </a:xfrm>
        </p:spPr>
        <p:txBody>
          <a:bodyPr>
            <a:normAutofit/>
          </a:bodyPr>
          <a:lstStyle/>
          <a:p>
            <a:r>
              <a:rPr lang="en-US" sz="3200" dirty="0">
                <a:solidFill>
                  <a:srgbClr val="C2E0DF"/>
                </a:solidFill>
                <a:latin typeface="+mn-lt"/>
              </a:rPr>
              <a:t>Leadership &amp; Public Policy:</a:t>
            </a:r>
            <a:br>
              <a:rPr lang="en-US" sz="3200" dirty="0">
                <a:latin typeface="+mn-lt"/>
              </a:rPr>
            </a:br>
            <a:r>
              <a:rPr lang="en-US" sz="3200" b="0" i="1" dirty="0">
                <a:latin typeface="+mn-lt"/>
              </a:rPr>
              <a:t>A Strong Foundation</a:t>
            </a:r>
            <a:endParaRPr lang="en-US" sz="3200" b="0" i="1" baseline="30000" dirty="0">
              <a:latin typeface="+mn-lt"/>
            </a:endParaRPr>
          </a:p>
        </p:txBody>
      </p:sp>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l="-3763" t="20831" r="-3763" b="14652"/>
          <a:stretch/>
        </p:blipFill>
        <p:spPr>
          <a:xfrm>
            <a:off x="0" y="1442720"/>
            <a:ext cx="9144000" cy="4114800"/>
          </a:xfrm>
        </p:spPr>
      </p:pic>
      <p:sp>
        <p:nvSpPr>
          <p:cNvPr id="2" name="Rectangle 1"/>
          <p:cNvSpPr/>
          <p:nvPr/>
        </p:nvSpPr>
        <p:spPr>
          <a:xfrm>
            <a:off x="1676400" y="1666240"/>
            <a:ext cx="5770880" cy="27838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0"/>
            <a:ext cx="1257300" cy="1257300"/>
          </a:xfrm>
          <a:prstGeom prst="rect">
            <a:avLst/>
          </a:prstGeom>
        </p:spPr>
      </p:pic>
    </p:spTree>
    <p:extLst>
      <p:ext uri="{BB962C8B-B14F-4D97-AF65-F5344CB8AC3E}">
        <p14:creationId xmlns:p14="http://schemas.microsoft.com/office/powerpoint/2010/main" val="61174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3200" b="0" i="1" dirty="0">
                <a:latin typeface="+mn-lt"/>
              </a:rPr>
              <a:t>Without Leadership, Nothing Else Matters</a:t>
            </a:r>
            <a:endParaRPr lang="en-US" sz="3200" b="0" i="1" baseline="30000"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0"/>
            <a:ext cx="1257300" cy="12573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72" y="1602291"/>
            <a:ext cx="3426353" cy="228423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359" y="4068955"/>
            <a:ext cx="1498717" cy="160032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723" y="4068956"/>
            <a:ext cx="6394285" cy="237248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82559" y="1601977"/>
            <a:ext cx="4464482" cy="2295657"/>
          </a:xfrm>
          <a:prstGeom prst="rect">
            <a:avLst/>
          </a:prstGeom>
        </p:spPr>
      </p:pic>
    </p:spTree>
    <p:extLst>
      <p:ext uri="{BB962C8B-B14F-4D97-AF65-F5344CB8AC3E}">
        <p14:creationId xmlns:p14="http://schemas.microsoft.com/office/powerpoint/2010/main" val="100222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886700" cy="1257301"/>
          </a:xfrm>
        </p:spPr>
        <p:txBody>
          <a:bodyPr>
            <a:normAutofit/>
          </a:bodyPr>
          <a:lstStyle/>
          <a:p>
            <a:r>
              <a:rPr lang="en-US" sz="3200" b="0" i="1" dirty="0">
                <a:latin typeface="+mn-lt"/>
              </a:rPr>
              <a:t>Leadership &amp; Public Policy Development</a:t>
            </a:r>
            <a:endParaRPr lang="en-US" sz="3200" b="0" i="1" baseline="30000" dirty="0">
              <a:latin typeface="+mn-lt"/>
            </a:endParaRPr>
          </a:p>
        </p:txBody>
      </p:sp>
      <p:sp>
        <p:nvSpPr>
          <p:cNvPr id="2" name="Content Placeholder 1"/>
          <p:cNvSpPr>
            <a:spLocks noGrp="1"/>
          </p:cNvSpPr>
          <p:nvPr>
            <p:ph idx="1"/>
          </p:nvPr>
        </p:nvSpPr>
        <p:spPr/>
        <p:txBody>
          <a:bodyPr/>
          <a:lstStyle/>
          <a:p>
            <a:r>
              <a:rPr lang="en-US" dirty="0"/>
              <a:t>Add examples of your local leadership and policy development initiatives here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0"/>
            <a:ext cx="1257300" cy="1257300"/>
          </a:xfrm>
          <a:prstGeom prst="rect">
            <a:avLst/>
          </a:prstGeom>
        </p:spPr>
      </p:pic>
    </p:spTree>
    <p:extLst>
      <p:ext uri="{BB962C8B-B14F-4D97-AF65-F5344CB8AC3E}">
        <p14:creationId xmlns:p14="http://schemas.microsoft.com/office/powerpoint/2010/main" val="116434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57301"/>
          </a:xfrm>
        </p:spPr>
        <p:txBody>
          <a:bodyPr>
            <a:normAutofit/>
          </a:bodyPr>
          <a:lstStyle/>
          <a:p>
            <a:r>
              <a:rPr lang="en-US" sz="3200" b="0" i="1" dirty="0">
                <a:latin typeface="+mn-lt"/>
              </a:rPr>
              <a:t>Without Leadership, Nothing Else Matters</a:t>
            </a:r>
            <a:endParaRPr lang="en-US" sz="3200" b="0" i="1" baseline="30000" dirty="0">
              <a:latin typeface="+mn-lt"/>
            </a:endParaRPr>
          </a:p>
        </p:txBody>
      </p:sp>
      <p:sp>
        <p:nvSpPr>
          <p:cNvPr id="5" name="Content Placeholder 4"/>
          <p:cNvSpPr>
            <a:spLocks noGrp="1"/>
          </p:cNvSpPr>
          <p:nvPr>
            <p:ph sz="half" idx="1"/>
          </p:nvPr>
        </p:nvSpPr>
        <p:spPr/>
        <p:txBody>
          <a:bodyPr/>
          <a:lstStyle/>
          <a:p>
            <a:r>
              <a:rPr lang="en-US" dirty="0"/>
              <a:t>Custom photos here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0"/>
            <a:ext cx="1257300" cy="1257300"/>
          </a:xfrm>
          <a:prstGeom prst="rect">
            <a:avLst/>
          </a:prstGeom>
        </p:spPr>
      </p:pic>
    </p:spTree>
    <p:extLst>
      <p:ext uri="{BB962C8B-B14F-4D97-AF65-F5344CB8AC3E}">
        <p14:creationId xmlns:p14="http://schemas.microsoft.com/office/powerpoint/2010/main" val="53736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0"/>
            <a:ext cx="7143750" cy="1237129"/>
          </a:xfrm>
        </p:spPr>
        <p:txBody>
          <a:bodyPr>
            <a:normAutofit/>
          </a:bodyPr>
          <a:lstStyle/>
          <a:p>
            <a:r>
              <a:rPr lang="en-US" sz="3200" dirty="0">
                <a:solidFill>
                  <a:srgbClr val="C2E0DF"/>
                </a:solidFill>
                <a:latin typeface="+mn-lt"/>
              </a:rPr>
              <a:t>Quality of Life:</a:t>
            </a:r>
            <a:br>
              <a:rPr lang="en-US" sz="3200" dirty="0">
                <a:latin typeface="+mn-lt"/>
              </a:rPr>
            </a:br>
            <a:r>
              <a:rPr lang="en-US" sz="3200" b="0" i="1" dirty="0">
                <a:latin typeface="+mn-lt"/>
              </a:rPr>
              <a:t>Work Where You Want to Live</a:t>
            </a:r>
            <a:endParaRPr lang="en-US" sz="3200" b="0" i="1" baseline="30000" dirty="0">
              <a:latin typeface="+mn-lt"/>
            </a:endParaRPr>
          </a:p>
        </p:txBody>
      </p:sp>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l="-3763" t="20831" r="-3763" b="14652"/>
          <a:stretch/>
        </p:blipFill>
        <p:spPr>
          <a:xfrm>
            <a:off x="0" y="1442720"/>
            <a:ext cx="9144000" cy="4114800"/>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20171"/>
            <a:ext cx="1257300" cy="1257300"/>
          </a:xfrm>
          <a:prstGeom prst="rect">
            <a:avLst/>
          </a:prstGeom>
        </p:spPr>
      </p:pic>
      <p:grpSp>
        <p:nvGrpSpPr>
          <p:cNvPr id="5" name="Group 4"/>
          <p:cNvGrpSpPr/>
          <p:nvPr/>
        </p:nvGrpSpPr>
        <p:grpSpPr>
          <a:xfrm>
            <a:off x="650240" y="1666240"/>
            <a:ext cx="7865110" cy="3688080"/>
            <a:chOff x="650240" y="1666240"/>
            <a:chExt cx="7865110" cy="3688080"/>
          </a:xfrm>
        </p:grpSpPr>
        <p:sp>
          <p:nvSpPr>
            <p:cNvPr id="2" name="Rectangle 1"/>
            <p:cNvSpPr/>
            <p:nvPr/>
          </p:nvSpPr>
          <p:spPr>
            <a:xfrm>
              <a:off x="1676400" y="1666240"/>
              <a:ext cx="5770880" cy="1930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0240" y="4450080"/>
              <a:ext cx="786511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0240" y="3500120"/>
              <a:ext cx="4886960" cy="9042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1081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1554</TotalTime>
  <Words>2219</Words>
  <Application>Microsoft Office PowerPoint</Application>
  <PresentationFormat>On-screen Show (4:3)</PresentationFormat>
  <Paragraphs>181</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Courier New</vt:lpstr>
      <vt:lpstr>Symbol</vt:lpstr>
      <vt:lpstr>Wingdings</vt:lpstr>
      <vt:lpstr>Office Theme</vt:lpstr>
      <vt:lpstr> </vt:lpstr>
      <vt:lpstr>What is Economic Development? A lot more than you think!</vt:lpstr>
      <vt:lpstr>Building Blocks of Economic Development</vt:lpstr>
      <vt:lpstr>Cycles of Development</vt:lpstr>
      <vt:lpstr>Leadership &amp; Public Policy: A Strong Foundation</vt:lpstr>
      <vt:lpstr>Without Leadership, Nothing Else Matters</vt:lpstr>
      <vt:lpstr>Leadership &amp; Public Policy Development</vt:lpstr>
      <vt:lpstr>Without Leadership, Nothing Else Matters</vt:lpstr>
      <vt:lpstr>Quality of Life: Work Where You Want to Live</vt:lpstr>
      <vt:lpstr>Quality of Life: Makes a Community Worth Living In</vt:lpstr>
      <vt:lpstr>Quality of Life</vt:lpstr>
      <vt:lpstr>Quality of Life: Makes a Community Worth Living In</vt:lpstr>
      <vt:lpstr>Workforce: Without Good Employees,  Job Creation is Not Possible</vt:lpstr>
      <vt:lpstr>People, Skills and Work Ethic</vt:lpstr>
      <vt:lpstr>People, Skills and Work Ethic</vt:lpstr>
      <vt:lpstr>People, Skills and Work Ethic</vt:lpstr>
      <vt:lpstr>Infrastructure: “Shovel Ready”</vt:lpstr>
      <vt:lpstr>“Shovel Ready”</vt:lpstr>
      <vt:lpstr>“Shovel Ready”</vt:lpstr>
      <vt:lpstr>“Shovel Ready”</vt:lpstr>
      <vt:lpstr>Existing Business: Grow Your Own</vt:lpstr>
      <vt:lpstr>Vibrant Local Business</vt:lpstr>
      <vt:lpstr>Existing Business</vt:lpstr>
      <vt:lpstr>Vibrant Local Business</vt:lpstr>
      <vt:lpstr>Entrepreneurship: Living Your Dream</vt:lpstr>
      <vt:lpstr>Home-Grown Companies</vt:lpstr>
      <vt:lpstr>Entrepreneur Development</vt:lpstr>
      <vt:lpstr>Home-Grown Companies</vt:lpstr>
      <vt:lpstr>New Business: Hitting the Target</vt:lpstr>
      <vt:lpstr>Business Recruiting: Adds jobs,  Diversifies &amp; Enhances Existing Base</vt:lpstr>
      <vt:lpstr>Business Recruitment</vt:lpstr>
      <vt:lpstr>Business Recruiting: Adds jobs,  Diversifies &amp; Enhances Existing Base</vt:lpstr>
      <vt:lpstr>Wyoming Business Resource Network</vt:lpstr>
      <vt:lpstr>Economic Development is a process, not an event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Hoffmeister</dc:creator>
  <cp:lastModifiedBy>Brittany Ashby</cp:lastModifiedBy>
  <cp:revision>67</cp:revision>
  <cp:lastPrinted>2017-03-14T14:56:53Z</cp:lastPrinted>
  <dcterms:created xsi:type="dcterms:W3CDTF">2017-02-22T16:57:24Z</dcterms:created>
  <dcterms:modified xsi:type="dcterms:W3CDTF">2021-07-21T20:19:11Z</dcterms:modified>
</cp:coreProperties>
</file>