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61" r:id="rId2"/>
    <p:sldId id="256" r:id="rId3"/>
    <p:sldId id="293" r:id="rId4"/>
    <p:sldId id="292" r:id="rId5"/>
    <p:sldId id="294" r:id="rId6"/>
    <p:sldId id="295" r:id="rId7"/>
    <p:sldId id="296" r:id="rId8"/>
    <p:sldId id="297" r:id="rId9"/>
    <p:sldId id="263" r:id="rId10"/>
    <p:sldId id="264" r:id="rId11"/>
    <p:sldId id="286" r:id="rId12"/>
    <p:sldId id="262" r:id="rId13"/>
    <p:sldId id="259" r:id="rId14"/>
    <p:sldId id="329" r:id="rId15"/>
    <p:sldId id="265" r:id="rId16"/>
    <p:sldId id="267" r:id="rId17"/>
    <p:sldId id="330" r:id="rId18"/>
    <p:sldId id="268" r:id="rId19"/>
    <p:sldId id="275" r:id="rId20"/>
    <p:sldId id="270" r:id="rId21"/>
    <p:sldId id="271" r:id="rId22"/>
    <p:sldId id="332" r:id="rId23"/>
    <p:sldId id="277" r:id="rId24"/>
    <p:sldId id="278" r:id="rId25"/>
    <p:sldId id="281" r:id="rId26"/>
    <p:sldId id="282" r:id="rId27"/>
    <p:sldId id="279" r:id="rId28"/>
    <p:sldId id="280" r:id="rId29"/>
    <p:sldId id="272" r:id="rId30"/>
    <p:sldId id="276" r:id="rId31"/>
    <p:sldId id="333" r:id="rId32"/>
    <p:sldId id="283" r:id="rId33"/>
    <p:sldId id="284" r:id="rId34"/>
    <p:sldId id="273" r:id="rId35"/>
    <p:sldId id="274" r:id="rId36"/>
    <p:sldId id="257" r:id="rId37"/>
    <p:sldId id="285" r:id="rId38"/>
    <p:sldId id="289" r:id="rId39"/>
    <p:sldId id="290" r:id="rId40"/>
    <p:sldId id="291" r:id="rId41"/>
    <p:sldId id="287" r:id="rId42"/>
    <p:sldId id="334" r:id="rId43"/>
    <p:sldId id="335" r:id="rId44"/>
    <p:sldId id="288" r:id="rId45"/>
    <p:sldId id="322" r:id="rId46"/>
    <p:sldId id="323" r:id="rId47"/>
    <p:sldId id="266" r:id="rId48"/>
    <p:sldId id="260" r:id="rId49"/>
    <p:sldId id="325" r:id="rId50"/>
    <p:sldId id="326" r:id="rId51"/>
    <p:sldId id="327" r:id="rId52"/>
    <p:sldId id="331" r:id="rId53"/>
    <p:sldId id="328" r:id="rId54"/>
    <p:sldId id="324" r:id="rId55"/>
    <p:sldId id="299" r:id="rId56"/>
    <p:sldId id="301" r:id="rId57"/>
    <p:sldId id="302" r:id="rId58"/>
    <p:sldId id="303" r:id="rId59"/>
    <p:sldId id="300" r:id="rId60"/>
    <p:sldId id="305" r:id="rId61"/>
    <p:sldId id="306" r:id="rId62"/>
    <p:sldId id="304"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36" r:id="rId79"/>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99"/>
    <a:srgbClr val="FF66FF"/>
    <a:srgbClr val="99FF99"/>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23" autoAdjust="0"/>
    <p:restoredTop sz="94660"/>
  </p:normalViewPr>
  <p:slideViewPr>
    <p:cSldViewPr snapToGrid="0">
      <p:cViewPr varScale="1">
        <p:scale>
          <a:sx n="116" d="100"/>
          <a:sy n="116" d="100"/>
        </p:scale>
        <p:origin x="852" y="108"/>
      </p:cViewPr>
      <p:guideLst/>
    </p:cSldViewPr>
  </p:slideViewPr>
  <p:notesTextViewPr>
    <p:cViewPr>
      <p:scale>
        <a:sx n="1" d="1"/>
        <a:sy n="1" d="1"/>
      </p:scale>
      <p:origin x="0" y="0"/>
    </p:cViewPr>
  </p:notesTextViewPr>
  <p:sorterViewPr>
    <p:cViewPr>
      <p:scale>
        <a:sx n="50" d="100"/>
        <a:sy n="50" d="100"/>
      </p:scale>
      <p:origin x="0" y="-4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B51817CB-6823-4325-893D-94100B0FCA64}" type="datetimeFigureOut">
              <a:rPr lang="en-US" smtClean="0"/>
              <a:t>2/9/2016</a:t>
            </a:fld>
            <a:endParaRPr lang="en-US"/>
          </a:p>
        </p:txBody>
      </p:sp>
      <p:sp>
        <p:nvSpPr>
          <p:cNvPr id="4" name="Slide Image Placeholder 3"/>
          <p:cNvSpPr>
            <a:spLocks noGrp="1" noRot="1" noChangeAspect="1"/>
          </p:cNvSpPr>
          <p:nvPr>
            <p:ph type="sldImg" idx="2"/>
          </p:nvPr>
        </p:nvSpPr>
        <p:spPr>
          <a:xfrm>
            <a:off x="1443038" y="1171575"/>
            <a:ext cx="4216400" cy="3162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08500"/>
            <a:ext cx="5683250" cy="36893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52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899525"/>
            <a:ext cx="3078163" cy="469900"/>
          </a:xfrm>
          <a:prstGeom prst="rect">
            <a:avLst/>
          </a:prstGeom>
        </p:spPr>
        <p:txBody>
          <a:bodyPr vert="horz" lIns="91440" tIns="45720" rIns="91440" bIns="45720" rtlCol="0" anchor="b"/>
          <a:lstStyle>
            <a:lvl1pPr algn="r">
              <a:defRPr sz="1200"/>
            </a:lvl1pPr>
          </a:lstStyle>
          <a:p>
            <a:fld id="{0E233275-C62C-452C-92AE-FD8161711FFE}" type="slidenum">
              <a:rPr lang="en-US" smtClean="0"/>
              <a:t>‹#›</a:t>
            </a:fld>
            <a:endParaRPr lang="en-US"/>
          </a:p>
        </p:txBody>
      </p:sp>
    </p:spTree>
    <p:extLst>
      <p:ext uri="{BB962C8B-B14F-4D97-AF65-F5344CB8AC3E}">
        <p14:creationId xmlns:p14="http://schemas.microsoft.com/office/powerpoint/2010/main" val="368274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3275-C62C-452C-92AE-FD8161711FFE}" type="slidenum">
              <a:rPr lang="en-US" smtClean="0"/>
              <a:t>1</a:t>
            </a:fld>
            <a:endParaRPr lang="en-US" dirty="0"/>
          </a:p>
        </p:txBody>
      </p:sp>
    </p:spTree>
    <p:extLst>
      <p:ext uri="{BB962C8B-B14F-4D97-AF65-F5344CB8AC3E}">
        <p14:creationId xmlns:p14="http://schemas.microsoft.com/office/powerpoint/2010/main" val="58587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33275-C62C-452C-92AE-FD8161711FFE}" type="slidenum">
              <a:rPr lang="en-US" smtClean="0"/>
              <a:t>3</a:t>
            </a:fld>
            <a:endParaRPr lang="en-US" dirty="0"/>
          </a:p>
        </p:txBody>
      </p:sp>
    </p:spTree>
    <p:extLst>
      <p:ext uri="{BB962C8B-B14F-4D97-AF65-F5344CB8AC3E}">
        <p14:creationId xmlns:p14="http://schemas.microsoft.com/office/powerpoint/2010/main" val="262277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54CABE-833C-4437-8AD6-719D6431B7FD}"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316472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3B4A3C-74AB-43C9-8EC5-CB8EB8FB2A79}"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77680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256544-4DAD-4752-98C5-BAE99FCA2E45}"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125044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486533-7E9E-4BED-AB4A-5B366473860A}"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3308982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E9595E-8847-4D29-8A2F-60E60E9D4579}" type="datetime1">
              <a:rPr lang="en-US" smtClean="0"/>
              <a:t>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292356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12DD3A-EA69-4531-B084-38A0AE5377A2}"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113569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4A49CD-0434-4FA3-A7D8-0381E9187A2D}" type="datetime1">
              <a:rPr lang="en-US" smtClean="0"/>
              <a:t>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80297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73E850-608E-44ED-8734-0AD1082E4FAE}" type="datetime1">
              <a:rPr lang="en-US" smtClean="0"/>
              <a:t>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340198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0E88A-D1E4-47EB-BC1B-CAD5B8D6323E}" type="datetime1">
              <a:rPr lang="en-US" smtClean="0"/>
              <a:t>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268822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9644E-809E-4DD5-AD81-791A131FD775}"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224116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832B0F-1464-48D6-91F7-34B4573B0B50}" type="datetime1">
              <a:rPr lang="en-US" smtClean="0"/>
              <a:t>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0D5B00-8CF3-4515-935C-8CE7EEE4EAE1}" type="slidenum">
              <a:rPr lang="en-US" smtClean="0"/>
              <a:t>‹#›</a:t>
            </a:fld>
            <a:endParaRPr lang="en-US" dirty="0"/>
          </a:p>
        </p:txBody>
      </p:sp>
    </p:spTree>
    <p:extLst>
      <p:ext uri="{BB962C8B-B14F-4D97-AF65-F5344CB8AC3E}">
        <p14:creationId xmlns:p14="http://schemas.microsoft.com/office/powerpoint/2010/main" val="78336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FA9A6-EBF6-4135-A904-367F1B7B6AC2}" type="datetime1">
              <a:rPr lang="en-US" smtClean="0"/>
              <a:t>2/9/2016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D5B00-8CF3-4515-935C-8CE7EEE4EAE1}" type="slidenum">
              <a:rPr lang="en-US" smtClean="0"/>
              <a:t>‹#›</a:t>
            </a:fld>
            <a:endParaRPr lang="en-US" dirty="0"/>
          </a:p>
        </p:txBody>
      </p:sp>
    </p:spTree>
    <p:extLst>
      <p:ext uri="{BB962C8B-B14F-4D97-AF65-F5344CB8AC3E}">
        <p14:creationId xmlns:p14="http://schemas.microsoft.com/office/powerpoint/2010/main" val="1634937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gif"/><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2.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7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7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2" Type="http://schemas.openxmlformats.org/officeDocument/2006/relationships/hyperlink" Target="mailto:Joe.sharkey22@gmail.com"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61"/>
            <a:ext cx="9144000" cy="686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2953933"/>
            <a:ext cx="7678271" cy="3970318"/>
          </a:xfrm>
          <a:prstGeom prst="rect">
            <a:avLst/>
          </a:prstGeom>
          <a:noFill/>
        </p:spPr>
        <p:txBody>
          <a:bodyPr wrap="square" lIns="91440" tIns="45720" rIns="91440" bIns="45720">
            <a:spAutoFit/>
          </a:bodyPr>
          <a:lstStyle/>
          <a:p>
            <a:pPr algn="ctr"/>
            <a:r>
              <a:rPr lang="en-US" sz="4400" b="1" cap="none" spc="0" dirty="0" smtClean="0">
                <a:ln w="12700" cmpd="sng">
                  <a:solidFill>
                    <a:schemeClr val="accent4"/>
                  </a:solidFill>
                  <a:prstDash val="solid"/>
                </a:ln>
                <a:solidFill>
                  <a:srgbClr val="FF0000"/>
                </a:solidFill>
                <a:effectLst/>
              </a:rPr>
              <a:t>Primary </a:t>
            </a:r>
          </a:p>
          <a:p>
            <a:pPr algn="ctr"/>
            <a:r>
              <a:rPr lang="en-US" sz="4400" b="1" cap="none" spc="0" dirty="0" smtClean="0">
                <a:ln w="12700" cmpd="sng">
                  <a:solidFill>
                    <a:schemeClr val="accent4"/>
                  </a:solidFill>
                  <a:prstDash val="solid"/>
                </a:ln>
                <a:solidFill>
                  <a:srgbClr val="FF0000"/>
                </a:solidFill>
                <a:effectLst/>
              </a:rPr>
              <a:t>Infrastructure Considerations</a:t>
            </a:r>
          </a:p>
          <a:p>
            <a:pPr algn="ctr"/>
            <a:r>
              <a:rPr lang="en-US" sz="4400" b="1" cap="none" spc="0" dirty="0" smtClean="0">
                <a:ln w="12700" cmpd="sng">
                  <a:solidFill>
                    <a:schemeClr val="accent4"/>
                  </a:solidFill>
                  <a:prstDash val="solid"/>
                </a:ln>
                <a:solidFill>
                  <a:srgbClr val="FF0000"/>
                </a:solidFill>
                <a:effectLst/>
              </a:rPr>
              <a:t>For Site Selection</a:t>
            </a:r>
          </a:p>
          <a:p>
            <a:pPr algn="ctr"/>
            <a:r>
              <a:rPr lang="en-US" sz="4000" b="1" dirty="0" smtClean="0">
                <a:ln w="12700" cmpd="sng">
                  <a:solidFill>
                    <a:schemeClr val="accent4"/>
                  </a:solidFill>
                  <a:prstDash val="solid"/>
                </a:ln>
                <a:solidFill>
                  <a:srgbClr val="00B0F0"/>
                </a:solidFill>
              </a:rPr>
              <a:t>Power</a:t>
            </a:r>
          </a:p>
          <a:p>
            <a:pPr algn="ctr"/>
            <a:r>
              <a:rPr lang="en-US" sz="4000" b="1" cap="none" spc="0" dirty="0" smtClean="0">
                <a:ln w="12700" cmpd="sng">
                  <a:solidFill>
                    <a:schemeClr val="accent4"/>
                  </a:solidFill>
                  <a:prstDash val="solid"/>
                </a:ln>
                <a:solidFill>
                  <a:srgbClr val="00B0F0"/>
                </a:solidFill>
                <a:effectLst/>
              </a:rPr>
              <a:t>Broadband / Fiber</a:t>
            </a:r>
          </a:p>
          <a:p>
            <a:pPr algn="ctr"/>
            <a:r>
              <a:rPr lang="en-US" sz="4000" b="1" dirty="0" smtClean="0">
                <a:ln w="12700" cmpd="sng">
                  <a:solidFill>
                    <a:schemeClr val="accent4"/>
                  </a:solidFill>
                  <a:prstDash val="solid"/>
                </a:ln>
                <a:solidFill>
                  <a:srgbClr val="00B0F0"/>
                </a:solidFill>
              </a:rPr>
              <a:t>Water &amp; Waste Water</a:t>
            </a:r>
            <a:endParaRPr lang="en-US" sz="4000" b="1" cap="none" spc="0" dirty="0">
              <a:ln w="12700" cmpd="sng">
                <a:solidFill>
                  <a:schemeClr val="accent4"/>
                </a:solidFill>
                <a:prstDash val="solid"/>
              </a:ln>
              <a:solidFill>
                <a:srgbClr val="00B0F0"/>
              </a:solidFill>
              <a:effectLst/>
            </a:endParaRPr>
          </a:p>
        </p:txBody>
      </p:sp>
      <p:sp>
        <p:nvSpPr>
          <p:cNvPr id="2" name="TextBox 1"/>
          <p:cNvSpPr txBox="1"/>
          <p:nvPr/>
        </p:nvSpPr>
        <p:spPr>
          <a:xfrm>
            <a:off x="6255657" y="638629"/>
            <a:ext cx="2510972" cy="138499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800" b="1" dirty="0" smtClean="0">
                <a:ln w="9525">
                  <a:solidFill>
                    <a:schemeClr val="bg1"/>
                  </a:solidFill>
                  <a:prstDash val="solid"/>
                </a:ln>
                <a:effectLst>
                  <a:outerShdw blurRad="12700" dist="38100" dir="2700000" algn="tl" rotWithShape="0">
                    <a:schemeClr val="bg1">
                      <a:lumMod val="50000"/>
                    </a:schemeClr>
                  </a:outerShdw>
                </a:effectLst>
              </a:rPr>
              <a:t>Prepared by:</a:t>
            </a:r>
          </a:p>
          <a:p>
            <a:r>
              <a:rPr lang="en-US" sz="2800" b="1" dirty="0" smtClean="0">
                <a:ln w="9525">
                  <a:solidFill>
                    <a:schemeClr val="bg1"/>
                  </a:solidFill>
                  <a:prstDash val="solid"/>
                </a:ln>
                <a:effectLst>
                  <a:outerShdw blurRad="12700" dist="38100" dir="2700000" algn="tl" rotWithShape="0">
                    <a:schemeClr val="bg1">
                      <a:lumMod val="50000"/>
                    </a:schemeClr>
                  </a:outerShdw>
                </a:effectLst>
              </a:rPr>
              <a:t>Joe Sharkey</a:t>
            </a:r>
          </a:p>
          <a:p>
            <a:r>
              <a:rPr lang="en-US" sz="2800" b="1" dirty="0" smtClean="0">
                <a:ln w="9525">
                  <a:solidFill>
                    <a:schemeClr val="bg1"/>
                  </a:solidFill>
                  <a:prstDash val="solid"/>
                </a:ln>
                <a:effectLst>
                  <a:outerShdw blurRad="12700" dist="38100" dir="2700000" algn="tl" rotWithShape="0">
                    <a:schemeClr val="bg1">
                      <a:lumMod val="50000"/>
                    </a:schemeClr>
                  </a:outerShdw>
                </a:effectLst>
              </a:rPr>
              <a:t>February 2016</a:t>
            </a:r>
          </a:p>
        </p:txBody>
      </p:sp>
      <p:sp>
        <p:nvSpPr>
          <p:cNvPr id="3" name="Slide Number Placeholder 2"/>
          <p:cNvSpPr>
            <a:spLocks noGrp="1"/>
          </p:cNvSpPr>
          <p:nvPr>
            <p:ph type="sldNum" sz="quarter" idx="12"/>
          </p:nvPr>
        </p:nvSpPr>
        <p:spPr/>
        <p:txBody>
          <a:bodyPr/>
          <a:lstStyle/>
          <a:p>
            <a:fld id="{F30D5B00-8CF3-4515-935C-8CE7EEE4EAE1}" type="slidenum">
              <a:rPr lang="en-US" smtClean="0"/>
              <a:t>1</a:t>
            </a:fld>
            <a:endParaRPr lang="en-US" dirty="0"/>
          </a:p>
        </p:txBody>
      </p:sp>
    </p:spTree>
    <p:extLst>
      <p:ext uri="{BB962C8B-B14F-4D97-AF65-F5344CB8AC3E}">
        <p14:creationId xmlns:p14="http://schemas.microsoft.com/office/powerpoint/2010/main" val="244599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656" y="95346"/>
            <a:ext cx="798789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Points I have had to deal with in the past</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extBox 2"/>
          <p:cNvSpPr txBox="1"/>
          <p:nvPr/>
        </p:nvSpPr>
        <p:spPr>
          <a:xfrm>
            <a:off x="441278" y="965915"/>
            <a:ext cx="8261445" cy="5447645"/>
          </a:xfrm>
          <a:prstGeom prst="rect">
            <a:avLst/>
          </a:prstGeom>
          <a:noFill/>
        </p:spPr>
        <p:txBody>
          <a:bodyPr wrap="square" rtlCol="0">
            <a:spAutoFit/>
          </a:bodyPr>
          <a:lstStyle/>
          <a:p>
            <a:pPr marL="342900" indent="-342900">
              <a:buFont typeface="Arial" panose="020B0604020202020204" pitchFamily="34" charset="0"/>
              <a:buChar char="•"/>
            </a:pPr>
            <a:r>
              <a:rPr lang="en-US" sz="2800" b="1" dirty="0"/>
              <a:t>Must be in a Class A Building in a Major City</a:t>
            </a:r>
          </a:p>
          <a:p>
            <a:pPr marL="342900" indent="-342900">
              <a:buFont typeface="Arial" panose="020B0604020202020204" pitchFamily="34" charset="0"/>
              <a:buChar char="•"/>
            </a:pPr>
            <a:r>
              <a:rPr lang="en-US" sz="2800" b="1" dirty="0">
                <a:solidFill>
                  <a:srgbClr val="00B050"/>
                </a:solidFill>
              </a:rPr>
              <a:t>Must be 1 airline segment away &amp; within 1 hour of </a:t>
            </a:r>
            <a:r>
              <a:rPr lang="en-US" sz="2800" b="1" dirty="0" smtClean="0">
                <a:solidFill>
                  <a:srgbClr val="00B050"/>
                </a:solidFill>
              </a:rPr>
              <a:t>that airport</a:t>
            </a:r>
            <a:endParaRPr lang="en-US" sz="2800" b="1" dirty="0">
              <a:solidFill>
                <a:srgbClr val="00B050"/>
              </a:solidFill>
            </a:endParaRPr>
          </a:p>
          <a:p>
            <a:pPr marL="800100" lvl="1" indent="-342900">
              <a:buFont typeface="Wingdings" panose="05000000000000000000" pitchFamily="2" charset="2"/>
              <a:buChar char="q"/>
            </a:pPr>
            <a:r>
              <a:rPr lang="en-US" sz="2000" b="1" dirty="0"/>
              <a:t>Not good if the home location is not a major airline hub</a:t>
            </a:r>
          </a:p>
          <a:p>
            <a:pPr marL="342900" indent="-342900">
              <a:buFont typeface="Arial" panose="020B0604020202020204" pitchFamily="34" charset="0"/>
              <a:buChar char="•"/>
            </a:pPr>
            <a:r>
              <a:rPr lang="en-US" sz="2800" b="1" dirty="0"/>
              <a:t>Must have at least 2 or 3 Golf Courses </a:t>
            </a:r>
          </a:p>
          <a:p>
            <a:pPr marL="342900" indent="-342900">
              <a:buFont typeface="Arial" panose="020B0604020202020204" pitchFamily="34" charset="0"/>
              <a:buChar char="•"/>
            </a:pPr>
            <a:r>
              <a:rPr lang="en-US" sz="2800" b="1" dirty="0">
                <a:solidFill>
                  <a:srgbClr val="00B050"/>
                </a:solidFill>
              </a:rPr>
              <a:t>Must have high end restaurants </a:t>
            </a:r>
            <a:endParaRPr lang="en-US" sz="2800" b="1" dirty="0" smtClean="0">
              <a:solidFill>
                <a:srgbClr val="00B050"/>
              </a:solidFill>
            </a:endParaRPr>
          </a:p>
          <a:p>
            <a:pPr marL="800100" lvl="1" indent="-342900">
              <a:buFont typeface="Wingdings" panose="05000000000000000000" pitchFamily="2" charset="2"/>
              <a:buChar char="q"/>
            </a:pPr>
            <a:r>
              <a:rPr lang="en-US" sz="2000" b="1" dirty="0" smtClean="0"/>
              <a:t>(</a:t>
            </a:r>
            <a:r>
              <a:rPr lang="en-US" sz="2000" b="1" dirty="0"/>
              <a:t>like Morton’s, Del Frisco’s, Sullivan’s, Smith &amp; </a:t>
            </a:r>
            <a:r>
              <a:rPr lang="en-US" sz="2000" b="1" dirty="0" smtClean="0"/>
              <a:t>Wollensky’s, etc.)</a:t>
            </a:r>
            <a:endParaRPr lang="en-US" sz="2000" b="1" dirty="0"/>
          </a:p>
          <a:p>
            <a:pPr marL="342900" indent="-342900">
              <a:buFont typeface="Arial" panose="020B0604020202020204" pitchFamily="34" charset="0"/>
              <a:buChar char="•"/>
            </a:pPr>
            <a:r>
              <a:rPr lang="en-US" sz="2800" b="1" dirty="0"/>
              <a:t>Must be in a Major University City</a:t>
            </a:r>
          </a:p>
          <a:p>
            <a:pPr marL="342900" indent="-342900">
              <a:buFont typeface="Arial" panose="020B0604020202020204" pitchFamily="34" charset="0"/>
              <a:buChar char="•"/>
            </a:pPr>
            <a:r>
              <a:rPr lang="en-US" sz="2800" b="1" dirty="0">
                <a:solidFill>
                  <a:srgbClr val="00B050"/>
                </a:solidFill>
              </a:rPr>
              <a:t>Must have professional sports team(s)</a:t>
            </a:r>
          </a:p>
          <a:p>
            <a:pPr marL="342900" indent="-342900">
              <a:buFont typeface="Arial" panose="020B0604020202020204" pitchFamily="34" charset="0"/>
              <a:buChar char="•"/>
            </a:pPr>
            <a:r>
              <a:rPr lang="en-US" sz="2800" b="1" dirty="0"/>
              <a:t>Must be in a beach city</a:t>
            </a:r>
          </a:p>
          <a:p>
            <a:pPr marL="342900" indent="-342900">
              <a:buFont typeface="Arial" panose="020B0604020202020204" pitchFamily="34" charset="0"/>
              <a:buChar char="•"/>
            </a:pPr>
            <a:r>
              <a:rPr lang="en-US" sz="2800" b="1" dirty="0">
                <a:solidFill>
                  <a:srgbClr val="00B050"/>
                </a:solidFill>
              </a:rPr>
              <a:t>Must have a Ritz-Carlton Hotel</a:t>
            </a:r>
          </a:p>
          <a:p>
            <a:pPr marL="342900" indent="-342900">
              <a:buFont typeface="Arial" panose="020B0604020202020204" pitchFamily="34" charset="0"/>
              <a:buChar char="•"/>
            </a:pPr>
            <a:r>
              <a:rPr lang="en-US" sz="2800" b="1" dirty="0">
                <a:solidFill>
                  <a:srgbClr val="00B050"/>
                </a:solidFill>
              </a:rPr>
              <a:t>Must have “good” Gentlemen’s </a:t>
            </a:r>
            <a:r>
              <a:rPr lang="en-US" sz="2800" b="1" dirty="0" smtClean="0">
                <a:solidFill>
                  <a:srgbClr val="00B050"/>
                </a:solidFill>
              </a:rPr>
              <a:t>Clubs</a:t>
            </a:r>
          </a:p>
          <a:p>
            <a:pPr marL="342900" indent="-342900">
              <a:buFont typeface="Arial" panose="020B0604020202020204" pitchFamily="34" charset="0"/>
              <a:buChar char="•"/>
            </a:pPr>
            <a:r>
              <a:rPr lang="en-US" sz="2800" b="1" dirty="0" smtClean="0"/>
              <a:t>Not in CA, MA or on a Native American Reservation</a:t>
            </a:r>
            <a:endParaRPr lang="en-US" sz="2800" b="1" dirty="0"/>
          </a:p>
        </p:txBody>
      </p:sp>
      <p:sp>
        <p:nvSpPr>
          <p:cNvPr id="4" name="TextBox 3"/>
          <p:cNvSpPr txBox="1"/>
          <p:nvPr/>
        </p:nvSpPr>
        <p:spPr>
          <a:xfrm>
            <a:off x="6884026" y="4591029"/>
            <a:ext cx="1828800" cy="830997"/>
          </a:xfrm>
          <a:prstGeom prst="rect">
            <a:avLst/>
          </a:prstGeom>
          <a:solidFill>
            <a:schemeClr val="accent4">
              <a:lumMod val="40000"/>
              <a:lumOff val="60000"/>
            </a:schemeClr>
          </a:solidFill>
          <a:ln>
            <a:solidFill>
              <a:srgbClr val="00B050"/>
            </a:solidFill>
          </a:ln>
          <a:effectLst>
            <a:glow rad="228600">
              <a:schemeClr val="accent6">
                <a:satMod val="175000"/>
                <a:alpha val="40000"/>
              </a:schemeClr>
            </a:glow>
          </a:effectLst>
        </p:spPr>
        <p:txBody>
          <a:bodyPr wrap="square" rtlCol="0">
            <a:spAutoFit/>
          </a:bodyPr>
          <a:lstStyle/>
          <a:p>
            <a:r>
              <a:rPr lang="en-US" sz="1600" b="1" dirty="0" smtClean="0">
                <a:solidFill>
                  <a:srgbClr val="00B050"/>
                </a:solidFill>
              </a:rPr>
              <a:t>One customer’s VPs wanted all the green items</a:t>
            </a:r>
            <a:endParaRPr lang="en-US" sz="1600" b="1" dirty="0">
              <a:solidFill>
                <a:srgbClr val="00B050"/>
              </a:solidFill>
            </a:endParaRPr>
          </a:p>
        </p:txBody>
      </p:sp>
      <p:sp>
        <p:nvSpPr>
          <p:cNvPr id="5" name="Slide Number Placeholder 4"/>
          <p:cNvSpPr>
            <a:spLocks noGrp="1"/>
          </p:cNvSpPr>
          <p:nvPr>
            <p:ph type="sldNum" sz="quarter" idx="12"/>
          </p:nvPr>
        </p:nvSpPr>
        <p:spPr/>
        <p:txBody>
          <a:bodyPr/>
          <a:lstStyle/>
          <a:p>
            <a:fld id="{F30D5B00-8CF3-4515-935C-8CE7EEE4EAE1}" type="slidenum">
              <a:rPr lang="en-US" smtClean="0"/>
              <a:t>10</a:t>
            </a:fld>
            <a:endParaRPr lang="en-US" dirty="0"/>
          </a:p>
        </p:txBody>
      </p:sp>
    </p:spTree>
    <p:extLst>
      <p:ext uri="{BB962C8B-B14F-4D97-AF65-F5344CB8AC3E}">
        <p14:creationId xmlns:p14="http://schemas.microsoft.com/office/powerpoint/2010/main" val="83778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349" y="95346"/>
            <a:ext cx="489730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Mythbuster</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Observation</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p:cNvSpPr/>
          <p:nvPr/>
        </p:nvSpPr>
        <p:spPr>
          <a:xfrm>
            <a:off x="44450" y="845183"/>
            <a:ext cx="9055100" cy="1446550"/>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MYTH</a:t>
            </a:r>
          </a:p>
          <a:p>
            <a:pPr algn="ct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All Site Selectors are well versed in the company’s facility needs and are primary influencers in the final site selection!</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p:cNvSpPr/>
          <p:nvPr/>
        </p:nvSpPr>
        <p:spPr>
          <a:xfrm>
            <a:off x="44450" y="2291733"/>
            <a:ext cx="9055100" cy="4154984"/>
          </a:xfrm>
          <a:prstGeom prst="rect">
            <a:avLst/>
          </a:prstGeom>
          <a:solidFill>
            <a:schemeClr val="accent4">
              <a:lumMod val="40000"/>
              <a:lumOff val="60000"/>
            </a:schemeClr>
          </a:solidFill>
        </p:spPr>
        <p:txBody>
          <a:bodyPr wrap="square" lIns="91440" tIns="45720" rIns="91440" bIns="45720">
            <a:spAutoFit/>
          </a:bodyPr>
          <a:lstStyle/>
          <a:p>
            <a:pPr algn="ctr"/>
            <a:r>
              <a:rPr lang="en-US" sz="28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BUSTED</a:t>
            </a:r>
          </a:p>
          <a:p>
            <a:pPr marL="457200" indent="-457200" algn="ctr">
              <a:buFont typeface="Arial" panose="020B0604020202020204" pitchFamily="34" charset="0"/>
              <a:buChar char="•"/>
            </a:pPr>
            <a:r>
              <a:rPr lang="en-US" sz="2800" b="1" dirty="0">
                <a:ln w="9525">
                  <a:solidFill>
                    <a:schemeClr val="bg1"/>
                  </a:solidFill>
                  <a:prstDash val="solid"/>
                </a:ln>
                <a:effectLst>
                  <a:outerShdw blurRad="12700" dist="38100" dir="2700000" algn="tl" rotWithShape="0">
                    <a:schemeClr val="accent5">
                      <a:lumMod val="60000"/>
                      <a:lumOff val="40000"/>
                    </a:schemeClr>
                  </a:outerShdw>
                </a:effectLst>
              </a:rPr>
              <a:t>M</a:t>
            </a:r>
            <a:r>
              <a:rPr lang="en-US" sz="26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any Site Selectors have technical and/or operational backgrounds too many have little or no such background and often do not even know much about the actual needs of a new facility other than size of property and building.</a:t>
            </a:r>
          </a:p>
          <a:p>
            <a:pPr marL="342900" indent="-342900" algn="ctr">
              <a:buFont typeface="Arial" panose="020B0604020202020204" pitchFamily="34" charset="0"/>
              <a:buChar char="•"/>
            </a:pPr>
            <a:r>
              <a:rPr lang="en-US" sz="26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Some are contractors that specialize in the process but know little about the actual facility functions and primary needs.</a:t>
            </a:r>
          </a:p>
          <a:p>
            <a:pPr marL="342900" indent="-342900" algn="ctr">
              <a:buFont typeface="Arial" panose="020B0604020202020204" pitchFamily="34" charset="0"/>
              <a:buChar char="•"/>
            </a:pPr>
            <a:r>
              <a:rPr lang="en-US" sz="26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Some have technical, operational and good company insights as well as are part of the facility design – so they are usually the best for understanding the real needs of the prospect.</a:t>
            </a:r>
            <a:endParaRPr lang="en-US" sz="26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7" name="Slide Number Placeholder 6"/>
          <p:cNvSpPr>
            <a:spLocks noGrp="1"/>
          </p:cNvSpPr>
          <p:nvPr>
            <p:ph type="sldNum" sz="quarter" idx="12"/>
          </p:nvPr>
        </p:nvSpPr>
        <p:spPr/>
        <p:txBody>
          <a:bodyPr/>
          <a:lstStyle/>
          <a:p>
            <a:fld id="{F30D5B00-8CF3-4515-935C-8CE7EEE4EAE1}" type="slidenum">
              <a:rPr lang="en-US" smtClean="0"/>
              <a:t>11</a:t>
            </a:fld>
            <a:endParaRPr lang="en-US" dirty="0"/>
          </a:p>
        </p:txBody>
      </p:sp>
    </p:spTree>
    <p:extLst>
      <p:ext uri="{BB962C8B-B14F-4D97-AF65-F5344CB8AC3E}">
        <p14:creationId xmlns:p14="http://schemas.microsoft.com/office/powerpoint/2010/main" val="721051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366" y="850006"/>
            <a:ext cx="8306873" cy="5940088"/>
          </a:xfrm>
          <a:prstGeom prst="rect">
            <a:avLst/>
          </a:prstGeom>
          <a:noFill/>
        </p:spPr>
        <p:txBody>
          <a:bodyPr wrap="square" rtlCol="0">
            <a:spAutoFit/>
          </a:bodyPr>
          <a:lstStyle/>
          <a:p>
            <a:r>
              <a:rPr lang="en-US" sz="2000" b="1" dirty="0" smtClean="0"/>
              <a:t>In the last couple years in Wyoming we have seen several “issues” that have arisen where a clear understanding of infrastructure, environment or local ambient issues needed to be addressed in a positive manner:</a:t>
            </a:r>
          </a:p>
          <a:p>
            <a:pPr marL="285750" indent="-285750">
              <a:buFont typeface="Wingdings" panose="05000000000000000000" pitchFamily="2" charset="2"/>
              <a:buChar char="q"/>
            </a:pPr>
            <a:r>
              <a:rPr lang="en-US" sz="2000" b="1" dirty="0" smtClean="0"/>
              <a:t>Power – </a:t>
            </a:r>
          </a:p>
          <a:p>
            <a:pPr marL="742950" lvl="1" indent="-285750">
              <a:buFont typeface="Courier New" panose="02070309020205020404" pitchFamily="49" charset="0"/>
              <a:buChar char="o"/>
            </a:pPr>
            <a:r>
              <a:rPr lang="en-US" sz="2000" b="1" dirty="0" smtClean="0"/>
              <a:t>Available actual capacity vs current contracted capacity</a:t>
            </a:r>
          </a:p>
          <a:p>
            <a:pPr marL="1200150" lvl="2" indent="-285750">
              <a:buFont typeface="Wingdings" panose="05000000000000000000" pitchFamily="2" charset="2"/>
              <a:buChar char="§"/>
            </a:pPr>
            <a:r>
              <a:rPr lang="en-US" sz="2000" b="1" dirty="0" smtClean="0"/>
              <a:t>At Distribution Level &amp; At Transmission Level</a:t>
            </a:r>
          </a:p>
          <a:p>
            <a:pPr marL="742950" lvl="1" indent="-285750">
              <a:buFont typeface="Courier New" panose="02070309020205020404" pitchFamily="49" charset="0"/>
              <a:buChar char="o"/>
            </a:pPr>
            <a:r>
              <a:rPr lang="en-US" sz="2000" b="1" dirty="0" smtClean="0"/>
              <a:t>projected costs in an equal comparison – </a:t>
            </a:r>
            <a:r>
              <a:rPr lang="en-US" sz="1600" b="1" dirty="0" smtClean="0"/>
              <a:t>(example to follow)</a:t>
            </a:r>
          </a:p>
          <a:p>
            <a:pPr marL="1200150" lvl="2" indent="-285750">
              <a:buFont typeface="Wingdings" panose="05000000000000000000" pitchFamily="2" charset="2"/>
              <a:buChar char="§"/>
            </a:pPr>
            <a:r>
              <a:rPr lang="en-US" sz="2000" b="1" dirty="0" smtClean="0"/>
              <a:t>Worst case projection vs Best possible case projection</a:t>
            </a:r>
          </a:p>
          <a:p>
            <a:pPr marL="1657350" lvl="3" indent="-285750">
              <a:buFont typeface="Wingdings" panose="05000000000000000000" pitchFamily="2" charset="2"/>
              <a:buChar char="Ø"/>
            </a:pPr>
            <a:r>
              <a:rPr lang="en-US" sz="2000" b="1" dirty="0" smtClean="0"/>
              <a:t>With or without projected local or state incentives</a:t>
            </a:r>
          </a:p>
          <a:p>
            <a:pPr marL="285750" indent="-285750">
              <a:buFont typeface="Wingdings" panose="05000000000000000000" pitchFamily="2" charset="2"/>
              <a:buChar char="q"/>
            </a:pPr>
            <a:r>
              <a:rPr lang="en-US" sz="2000" b="1" dirty="0"/>
              <a:t>Fiber / Broadband</a:t>
            </a:r>
          </a:p>
          <a:p>
            <a:pPr marL="742950" lvl="1" indent="-285750">
              <a:buFont typeface="Courier New" panose="02070309020205020404" pitchFamily="49" charset="0"/>
              <a:buChar char="o"/>
            </a:pPr>
            <a:r>
              <a:rPr lang="en-US" sz="2000" b="1" dirty="0" smtClean="0"/>
              <a:t>My carrier does not have presence in Wyoming</a:t>
            </a:r>
          </a:p>
          <a:p>
            <a:pPr marL="285750" indent="-285750">
              <a:buFont typeface="Wingdings" panose="05000000000000000000" pitchFamily="2" charset="2"/>
              <a:buChar char="q"/>
            </a:pPr>
            <a:r>
              <a:rPr lang="en-US" sz="2000" b="1" dirty="0" smtClean="0"/>
              <a:t>Water &amp; Waste Water– capacity, availability &amp; cost</a:t>
            </a:r>
          </a:p>
          <a:p>
            <a:pPr marL="742950" lvl="1" indent="-285750">
              <a:buFont typeface="Courier New" panose="02070309020205020404" pitchFamily="49" charset="0"/>
              <a:buChar char="o"/>
            </a:pPr>
            <a:r>
              <a:rPr lang="en-US" sz="2000" b="1" dirty="0" smtClean="0"/>
              <a:t>for cooling</a:t>
            </a:r>
          </a:p>
          <a:p>
            <a:pPr marL="742950" lvl="1" indent="-285750">
              <a:buFont typeface="Courier New" panose="02070309020205020404" pitchFamily="49" charset="0"/>
              <a:buChar char="o"/>
            </a:pPr>
            <a:r>
              <a:rPr lang="en-US" sz="2000" b="1" dirty="0" smtClean="0"/>
              <a:t>for fire suppression</a:t>
            </a:r>
          </a:p>
          <a:p>
            <a:pPr marL="285750" indent="-285750">
              <a:buFont typeface="Wingdings" panose="05000000000000000000" pitchFamily="2" charset="2"/>
              <a:buChar char="q"/>
            </a:pPr>
            <a:r>
              <a:rPr lang="en-US" sz="2000" b="1" dirty="0" smtClean="0"/>
              <a:t>Altitude</a:t>
            </a:r>
          </a:p>
          <a:p>
            <a:pPr marL="742950" lvl="1" indent="-285750">
              <a:buFont typeface="Courier New" panose="02070309020205020404" pitchFamily="49" charset="0"/>
              <a:buChar char="o"/>
            </a:pPr>
            <a:r>
              <a:rPr lang="en-US" sz="2000" b="1" dirty="0" smtClean="0"/>
              <a:t>Climate cooling</a:t>
            </a:r>
          </a:p>
          <a:p>
            <a:pPr marL="742950" lvl="1" indent="-285750">
              <a:buFont typeface="Courier New" panose="02070309020205020404" pitchFamily="49" charset="0"/>
              <a:buChar char="o"/>
            </a:pPr>
            <a:r>
              <a:rPr lang="en-US" sz="2000" b="1" dirty="0" smtClean="0"/>
              <a:t>Thin Air</a:t>
            </a:r>
            <a:endParaRPr lang="en-US" sz="2000" b="1" dirty="0"/>
          </a:p>
          <a:p>
            <a:pPr marL="342900" indent="-342900">
              <a:buFont typeface="Wingdings" panose="05000000000000000000" pitchFamily="2" charset="2"/>
              <a:buChar char="q"/>
            </a:pPr>
            <a:r>
              <a:rPr lang="en-US" sz="2000" b="1" dirty="0" smtClean="0"/>
              <a:t>Population – too low in immediate are</a:t>
            </a:r>
          </a:p>
          <a:p>
            <a:pPr marL="800100" lvl="1" indent="-342900">
              <a:buFont typeface="Courier New" panose="02070309020205020404" pitchFamily="49" charset="0"/>
              <a:buChar char="o"/>
            </a:pPr>
            <a:r>
              <a:rPr lang="en-US" sz="2000" b="1" dirty="0" smtClean="0"/>
              <a:t>Wyoming – 1+ hour drive time is common so larger base for draw</a:t>
            </a:r>
          </a:p>
        </p:txBody>
      </p:sp>
      <p:sp>
        <p:nvSpPr>
          <p:cNvPr id="3" name="Rectangle 2"/>
          <p:cNvSpPr/>
          <p:nvPr/>
        </p:nvSpPr>
        <p:spPr>
          <a:xfrm>
            <a:off x="482332" y="95346"/>
            <a:ext cx="8160567"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Some issues successfully dealt with in WY.</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lide Number Placeholder 3"/>
          <p:cNvSpPr>
            <a:spLocks noGrp="1"/>
          </p:cNvSpPr>
          <p:nvPr>
            <p:ph type="sldNum" sz="quarter" idx="12"/>
          </p:nvPr>
        </p:nvSpPr>
        <p:spPr/>
        <p:txBody>
          <a:bodyPr/>
          <a:lstStyle/>
          <a:p>
            <a:fld id="{F30D5B00-8CF3-4515-935C-8CE7EEE4EAE1}" type="slidenum">
              <a:rPr lang="en-US" smtClean="0"/>
              <a:t>12</a:t>
            </a:fld>
            <a:endParaRPr lang="en-US" dirty="0"/>
          </a:p>
        </p:txBody>
      </p:sp>
    </p:spTree>
    <p:extLst>
      <p:ext uri="{BB962C8B-B14F-4D97-AF65-F5344CB8AC3E}">
        <p14:creationId xmlns:p14="http://schemas.microsoft.com/office/powerpoint/2010/main" val="344048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 y="141667"/>
            <a:ext cx="8718997" cy="7048083"/>
          </a:xfrm>
          <a:prstGeom prst="rect">
            <a:avLst/>
          </a:prstGeom>
          <a:noFill/>
        </p:spPr>
        <p:txBody>
          <a:bodyPr wrap="square" rtlCol="0">
            <a:spAutoFit/>
          </a:bodyPr>
          <a:lstStyle/>
          <a:p>
            <a:pPr algn="ctr"/>
            <a:r>
              <a:rPr lang="en-US" b="1" dirty="0"/>
              <a:t>Primary Drivers for Site Selection</a:t>
            </a:r>
          </a:p>
          <a:p>
            <a:endParaRPr lang="en-US" sz="1100" b="1" dirty="0" smtClean="0"/>
          </a:p>
          <a:p>
            <a:r>
              <a:rPr lang="en-US" sz="1400" b="1" dirty="0" smtClean="0"/>
              <a:t>The </a:t>
            </a:r>
            <a:r>
              <a:rPr lang="en-US" sz="1400" b="1" dirty="0"/>
              <a:t>primary drivers for site selection today are aligned with what Wyoming has to offer in numerous communities:</a:t>
            </a:r>
          </a:p>
          <a:p>
            <a:pPr lvl="1"/>
            <a:r>
              <a:rPr lang="en-US" sz="1400" b="1" dirty="0"/>
              <a:t>Locations with population of 50,000 or smaller but with access to technology resources – people.</a:t>
            </a:r>
          </a:p>
          <a:p>
            <a:pPr lvl="1"/>
            <a:r>
              <a:rPr lang="en-US" sz="1400" b="1" dirty="0"/>
              <a:t>Power</a:t>
            </a:r>
          </a:p>
          <a:p>
            <a:pPr lvl="2"/>
            <a:r>
              <a:rPr lang="en-US" sz="1400" b="1" dirty="0"/>
              <a:t>Price of Power – usually at “Transmission Level” if over 8 MW load</a:t>
            </a:r>
          </a:p>
          <a:p>
            <a:pPr lvl="2"/>
            <a:r>
              <a:rPr lang="en-US" sz="1400" b="1" dirty="0"/>
              <a:t>Loop or ring power supply available or</a:t>
            </a:r>
          </a:p>
          <a:p>
            <a:pPr lvl="2"/>
            <a:r>
              <a:rPr lang="en-US" sz="1400" b="1" dirty="0"/>
              <a:t>Multiple sources available</a:t>
            </a:r>
          </a:p>
          <a:p>
            <a:pPr lvl="2"/>
            <a:r>
              <a:rPr lang="en-US" sz="1400" b="1" dirty="0"/>
              <a:t>Dual path feeds – from separate substations</a:t>
            </a:r>
          </a:p>
          <a:p>
            <a:pPr lvl="2"/>
            <a:r>
              <a:rPr lang="en-US" sz="1400" b="1" dirty="0"/>
              <a:t>Ability to meet initial and long term load requirements with minimal up charges</a:t>
            </a:r>
          </a:p>
          <a:p>
            <a:pPr lvl="2"/>
            <a:r>
              <a:rPr lang="en-US" sz="1400" b="1" dirty="0"/>
              <a:t>Quick construction time</a:t>
            </a:r>
          </a:p>
          <a:p>
            <a:pPr lvl="1"/>
            <a:r>
              <a:rPr lang="en-US" sz="1400" b="1" dirty="0"/>
              <a:t>Multiple Communications Options</a:t>
            </a:r>
          </a:p>
          <a:p>
            <a:pPr lvl="2"/>
            <a:r>
              <a:rPr lang="en-US" sz="1400" b="1" dirty="0"/>
              <a:t>Broadband Services from multiple and diverse service providers usually via</a:t>
            </a:r>
          </a:p>
          <a:p>
            <a:pPr lvl="2"/>
            <a:r>
              <a:rPr lang="en-US" sz="1400" b="1" dirty="0"/>
              <a:t>Fiber Optic Cable</a:t>
            </a:r>
          </a:p>
          <a:p>
            <a:pPr lvl="2"/>
            <a:r>
              <a:rPr lang="en-US" sz="1400" b="1" dirty="0"/>
              <a:t>Dual Path</a:t>
            </a:r>
          </a:p>
          <a:p>
            <a:pPr lvl="2"/>
            <a:r>
              <a:rPr lang="en-US" sz="1400" b="1" dirty="0"/>
              <a:t>Possibly multiple providers with dual path</a:t>
            </a:r>
          </a:p>
          <a:p>
            <a:pPr lvl="2"/>
            <a:r>
              <a:rPr lang="en-US" sz="1400" b="1" dirty="0"/>
              <a:t>Diverse paths</a:t>
            </a:r>
          </a:p>
          <a:p>
            <a:pPr lvl="2"/>
            <a:r>
              <a:rPr lang="en-US" sz="1400" b="1" dirty="0"/>
              <a:t>Regional or National Ring Network access</a:t>
            </a:r>
          </a:p>
          <a:p>
            <a:pPr lvl="1"/>
            <a:r>
              <a:rPr lang="en-US" sz="1400" b="1" dirty="0"/>
              <a:t>Water </a:t>
            </a:r>
          </a:p>
          <a:p>
            <a:pPr lvl="2"/>
            <a:r>
              <a:rPr lang="en-US" sz="1400" b="1" dirty="0"/>
              <a:t>Potable – drinking, cleaning and typical office type use</a:t>
            </a:r>
          </a:p>
          <a:p>
            <a:pPr lvl="2"/>
            <a:r>
              <a:rPr lang="en-US" sz="1400" b="1" dirty="0"/>
              <a:t>Cooling water supply – doesn’t need to be Potable </a:t>
            </a:r>
          </a:p>
          <a:p>
            <a:pPr lvl="2"/>
            <a:r>
              <a:rPr lang="en-US" sz="1400" b="1" dirty="0"/>
              <a:t>Fire Suppression Systems</a:t>
            </a:r>
          </a:p>
          <a:p>
            <a:pPr lvl="1"/>
            <a:r>
              <a:rPr lang="en-US" sz="1400" b="1" dirty="0"/>
              <a:t>Natural Gas</a:t>
            </a:r>
          </a:p>
          <a:p>
            <a:pPr lvl="2"/>
            <a:r>
              <a:rPr lang="en-US" sz="1400" b="1" dirty="0"/>
              <a:t>Office space/personnel heating </a:t>
            </a:r>
          </a:p>
          <a:p>
            <a:pPr lvl="2"/>
            <a:r>
              <a:rPr lang="en-US" sz="1400" b="1" dirty="0"/>
              <a:t>Fuel for Backup power – Generators</a:t>
            </a:r>
          </a:p>
          <a:p>
            <a:pPr lvl="1"/>
            <a:r>
              <a:rPr lang="en-US" sz="1400" b="1" dirty="0"/>
              <a:t>Cool Ambient Air</a:t>
            </a:r>
          </a:p>
          <a:p>
            <a:pPr lvl="2"/>
            <a:r>
              <a:rPr lang="en-US" sz="1400" b="1" dirty="0"/>
              <a:t>Free Air Cooling Strategy to reduce power and water consumption</a:t>
            </a:r>
          </a:p>
          <a:p>
            <a:pPr lvl="1"/>
            <a:r>
              <a:rPr lang="en-US" sz="1400" b="1" dirty="0"/>
              <a:t>Shovel Ready for Development</a:t>
            </a:r>
          </a:p>
          <a:p>
            <a:pPr lvl="2"/>
            <a:r>
              <a:rPr lang="en-US" sz="1400" b="1" dirty="0" smtClean="0"/>
              <a:t>Available </a:t>
            </a:r>
            <a:r>
              <a:rPr lang="en-US" sz="1400" b="1" dirty="0"/>
              <a:t>spaces with minimal restrictions </a:t>
            </a:r>
            <a:r>
              <a:rPr lang="en-US" sz="1400" b="1" dirty="0" smtClean="0"/>
              <a:t>such as: </a:t>
            </a:r>
            <a:r>
              <a:rPr lang="en-US" sz="1400" b="1" dirty="0"/>
              <a:t>zoning, </a:t>
            </a:r>
            <a:r>
              <a:rPr lang="en-US" sz="1400" b="1" dirty="0" smtClean="0"/>
              <a:t>permitting, building size/type, ecological, archaeological,  wetlands, water rights – and no anti-development/neighborhood action committee issues.</a:t>
            </a:r>
          </a:p>
        </p:txBody>
      </p:sp>
      <p:sp>
        <p:nvSpPr>
          <p:cNvPr id="3" name="Slide Number Placeholder 2"/>
          <p:cNvSpPr>
            <a:spLocks noGrp="1"/>
          </p:cNvSpPr>
          <p:nvPr>
            <p:ph type="sldNum" sz="quarter" idx="12"/>
          </p:nvPr>
        </p:nvSpPr>
        <p:spPr/>
        <p:txBody>
          <a:bodyPr/>
          <a:lstStyle/>
          <a:p>
            <a:fld id="{F30D5B00-8CF3-4515-935C-8CE7EEE4EAE1}" type="slidenum">
              <a:rPr lang="en-US" smtClean="0"/>
              <a:t>13</a:t>
            </a:fld>
            <a:endParaRPr lang="en-US" dirty="0"/>
          </a:p>
        </p:txBody>
      </p:sp>
      <p:sp>
        <p:nvSpPr>
          <p:cNvPr id="4" name="TextBox 3"/>
          <p:cNvSpPr txBox="1"/>
          <p:nvPr/>
        </p:nvSpPr>
        <p:spPr>
          <a:xfrm>
            <a:off x="6675460" y="3665708"/>
            <a:ext cx="2292439" cy="1200329"/>
          </a:xfrm>
          <a:prstGeom prst="rect">
            <a:avLst/>
          </a:prstGeom>
          <a:solidFill>
            <a:srgbClr val="CCCCF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Diesel fuel for Generators –if over 40,000 gallons comes under FEMA control. </a:t>
            </a:r>
          </a:p>
        </p:txBody>
      </p:sp>
      <p:cxnSp>
        <p:nvCxnSpPr>
          <p:cNvPr id="6" name="Straight Arrow Connector 5"/>
          <p:cNvCxnSpPr/>
          <p:nvPr/>
        </p:nvCxnSpPr>
        <p:spPr>
          <a:xfrm flipV="1">
            <a:off x="3902299" y="4481848"/>
            <a:ext cx="2704563" cy="9530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528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435428"/>
            <a:ext cx="8345713" cy="6247864"/>
          </a:xfrm>
          <a:prstGeom prst="rect">
            <a:avLst/>
          </a:prstGeom>
          <a:solidFill>
            <a:srgbClr val="99FF99"/>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dirty="0" smtClean="0"/>
              <a:t>If initial contact or visit by site selector(s) is not detailed or if they don’t have sufficient understanding of all the company’s requirements it could lead to being selected and then having the site be abandoned due to infrastructure issues.</a:t>
            </a:r>
          </a:p>
          <a:p>
            <a:endParaRPr lang="en-US" sz="2000" b="1" dirty="0"/>
          </a:p>
          <a:p>
            <a:r>
              <a:rPr lang="en-US" sz="2000" b="1" dirty="0" smtClean="0"/>
              <a:t>Sometimes the site selection is done without disclosing the actual prospect (I have done several this way). Sometimes the question and answer process will be limited so the type of business or name of prospect will not be revealed. Although this happens often it leave the door open for poor site selection or diverting substantial resources on wild goose chases.</a:t>
            </a:r>
          </a:p>
          <a:p>
            <a:endParaRPr lang="en-US" sz="2000" b="1" dirty="0"/>
          </a:p>
          <a:p>
            <a:r>
              <a:rPr lang="en-US" sz="2000" b="1" dirty="0" smtClean="0"/>
              <a:t>The more knowledge of overall needs are understood by the economic/business development personnel the better you may be to qualify a prospect or draw out a better picture of the actual needs.  The more you know the better you will be equipped to determine if your community is a good match.</a:t>
            </a:r>
            <a:endParaRPr lang="en-US" sz="2000" b="1" dirty="0"/>
          </a:p>
          <a:p>
            <a:endParaRPr lang="en-US" sz="2000" b="1" dirty="0" smtClean="0"/>
          </a:p>
          <a:p>
            <a:r>
              <a:rPr lang="en-US" sz="2000" b="1" dirty="0" smtClean="0"/>
              <a:t>Sometimes other communities or State’s personnel may take a run at developing competitive data by posing as a site selector. This often is apparent from lack of any specificity from the site selector.</a:t>
            </a:r>
            <a:endParaRPr lang="en-US" sz="2000" b="1" dirty="0"/>
          </a:p>
        </p:txBody>
      </p:sp>
      <p:sp>
        <p:nvSpPr>
          <p:cNvPr id="3" name="Slide Number Placeholder 2"/>
          <p:cNvSpPr>
            <a:spLocks noGrp="1"/>
          </p:cNvSpPr>
          <p:nvPr>
            <p:ph type="sldNum" sz="quarter" idx="12"/>
          </p:nvPr>
        </p:nvSpPr>
        <p:spPr/>
        <p:txBody>
          <a:bodyPr/>
          <a:lstStyle/>
          <a:p>
            <a:fld id="{F30D5B00-8CF3-4515-935C-8CE7EEE4EAE1}" type="slidenum">
              <a:rPr lang="en-US" smtClean="0"/>
              <a:t>14</a:t>
            </a:fld>
            <a:endParaRPr lang="en-US" dirty="0"/>
          </a:p>
        </p:txBody>
      </p:sp>
    </p:spTree>
    <p:extLst>
      <p:ext uri="{BB962C8B-B14F-4D97-AF65-F5344CB8AC3E}">
        <p14:creationId xmlns:p14="http://schemas.microsoft.com/office/powerpoint/2010/main" val="201032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5221" y="3696236"/>
            <a:ext cx="3135930" cy="2819682"/>
            <a:chOff x="465221" y="3490174"/>
            <a:chExt cx="3135930" cy="281968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21" y="3957908"/>
              <a:ext cx="3135930" cy="2351948"/>
            </a:xfrm>
            <a:prstGeom prst="rect">
              <a:avLst/>
            </a:prstGeom>
          </p:spPr>
        </p:pic>
        <p:sp>
          <p:nvSpPr>
            <p:cNvPr id="4" name="TextBox 3"/>
            <p:cNvSpPr txBox="1"/>
            <p:nvPr/>
          </p:nvSpPr>
          <p:spPr>
            <a:xfrm>
              <a:off x="722795" y="3490174"/>
              <a:ext cx="2620782" cy="369332"/>
            </a:xfrm>
            <a:prstGeom prst="rect">
              <a:avLst/>
            </a:prstGeom>
            <a:noFill/>
          </p:spPr>
          <p:txBody>
            <a:bodyPr wrap="none" rtlCol="0">
              <a:spAutoFit/>
            </a:bodyPr>
            <a:lstStyle/>
            <a:p>
              <a:r>
                <a:rPr lang="en-US" b="1" dirty="0" smtClean="0"/>
                <a:t>Power Transmission Lines</a:t>
              </a:r>
              <a:endParaRPr lang="en-US" b="1" dirty="0"/>
            </a:p>
          </p:txBody>
        </p:sp>
      </p:grpSp>
      <p:grpSp>
        <p:nvGrpSpPr>
          <p:cNvPr id="5" name="Group 4"/>
          <p:cNvGrpSpPr/>
          <p:nvPr/>
        </p:nvGrpSpPr>
        <p:grpSpPr>
          <a:xfrm>
            <a:off x="465221" y="974370"/>
            <a:ext cx="8111044" cy="3429151"/>
            <a:chOff x="5143877" y="3627418"/>
            <a:chExt cx="8111044" cy="342915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877" y="4113704"/>
              <a:ext cx="3224265" cy="2040355"/>
            </a:xfrm>
            <a:prstGeom prst="rect">
              <a:avLst/>
            </a:prstGeom>
          </p:spPr>
        </p:pic>
        <p:sp>
          <p:nvSpPr>
            <p:cNvPr id="7" name="TextBox 6"/>
            <p:cNvSpPr txBox="1"/>
            <p:nvPr/>
          </p:nvSpPr>
          <p:spPr>
            <a:xfrm>
              <a:off x="5497133" y="3627418"/>
              <a:ext cx="2522935" cy="369332"/>
            </a:xfrm>
            <a:prstGeom prst="rect">
              <a:avLst/>
            </a:prstGeom>
            <a:noFill/>
          </p:spPr>
          <p:txBody>
            <a:bodyPr wrap="none" rtlCol="0">
              <a:spAutoFit/>
            </a:bodyPr>
            <a:lstStyle/>
            <a:p>
              <a:r>
                <a:rPr lang="en-US" b="1" dirty="0" smtClean="0"/>
                <a:t>Power Distribution Lines</a:t>
              </a:r>
              <a:endParaRPr lang="en-US" b="1" dirty="0"/>
            </a:p>
          </p:txBody>
        </p:sp>
        <p:sp>
          <p:nvSpPr>
            <p:cNvPr id="10" name="TextBox 9"/>
            <p:cNvSpPr txBox="1"/>
            <p:nvPr/>
          </p:nvSpPr>
          <p:spPr>
            <a:xfrm>
              <a:off x="9225902" y="3627418"/>
              <a:ext cx="3885231" cy="369332"/>
            </a:xfrm>
            <a:prstGeom prst="rect">
              <a:avLst/>
            </a:prstGeom>
            <a:noFill/>
          </p:spPr>
          <p:txBody>
            <a:bodyPr wrap="none" rtlCol="0">
              <a:spAutoFit/>
            </a:bodyPr>
            <a:lstStyle/>
            <a:p>
              <a:r>
                <a:rPr lang="en-US" b="1" dirty="0" smtClean="0"/>
                <a:t>Typical Coal Powered Generation Plant</a:t>
              </a:r>
              <a:endParaRPr lang="en-US" b="1" dirty="0"/>
            </a:p>
          </p:txBody>
        </p:sp>
        <p:sp>
          <p:nvSpPr>
            <p:cNvPr id="12" name="TextBox 11"/>
            <p:cNvSpPr txBox="1"/>
            <p:nvPr/>
          </p:nvSpPr>
          <p:spPr>
            <a:xfrm>
              <a:off x="9082112" y="6687237"/>
              <a:ext cx="4172809" cy="369332"/>
            </a:xfrm>
            <a:prstGeom prst="rect">
              <a:avLst/>
            </a:prstGeom>
            <a:noFill/>
          </p:spPr>
          <p:txBody>
            <a:bodyPr wrap="none" rtlCol="0">
              <a:spAutoFit/>
            </a:bodyPr>
            <a:lstStyle/>
            <a:p>
              <a:r>
                <a:rPr lang="en-US" b="1" dirty="0" smtClean="0"/>
                <a:t>Typical Wind Powered Generation “Farm”</a:t>
              </a:r>
              <a:endParaRPr lang="en-US" b="1" dirty="0"/>
            </a:p>
          </p:txBody>
        </p:sp>
      </p:grpSp>
      <p:sp>
        <p:nvSpPr>
          <p:cNvPr id="8" name="Rectangle 7"/>
          <p:cNvSpPr/>
          <p:nvPr/>
        </p:nvSpPr>
        <p:spPr>
          <a:xfrm>
            <a:off x="1287440" y="95346"/>
            <a:ext cx="6550319"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Power Systems &amp; Costs Overview</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377" y="1343702"/>
            <a:ext cx="3848100" cy="2520506"/>
          </a:xfrm>
          <a:prstGeom prst="rect">
            <a:avLst/>
          </a:prstGeom>
        </p:spPr>
      </p:pic>
      <p:pic>
        <p:nvPicPr>
          <p:cNvPr id="11" name="Picture 10"/>
          <p:cNvPicPr>
            <a:picLocks noChangeAspect="1"/>
          </p:cNvPicPr>
          <p:nvPr/>
        </p:nvPicPr>
        <p:blipFill>
          <a:blip r:embed="rId5"/>
          <a:stretch>
            <a:fillRect/>
          </a:stretch>
        </p:blipFill>
        <p:spPr>
          <a:xfrm>
            <a:off x="4772708" y="4403521"/>
            <a:ext cx="3434303" cy="2283140"/>
          </a:xfrm>
          <a:prstGeom prst="rect">
            <a:avLst/>
          </a:prstGeom>
        </p:spPr>
      </p:pic>
      <p:sp>
        <p:nvSpPr>
          <p:cNvPr id="13" name="Slide Number Placeholder 12"/>
          <p:cNvSpPr>
            <a:spLocks noGrp="1"/>
          </p:cNvSpPr>
          <p:nvPr>
            <p:ph type="sldNum" sz="quarter" idx="12"/>
          </p:nvPr>
        </p:nvSpPr>
        <p:spPr/>
        <p:txBody>
          <a:bodyPr/>
          <a:lstStyle/>
          <a:p>
            <a:fld id="{F30D5B00-8CF3-4515-935C-8CE7EEE4EAE1}" type="slidenum">
              <a:rPr lang="en-US" smtClean="0"/>
              <a:t>15</a:t>
            </a:fld>
            <a:endParaRPr lang="en-US" dirty="0"/>
          </a:p>
        </p:txBody>
      </p:sp>
    </p:spTree>
    <p:extLst>
      <p:ext uri="{BB962C8B-B14F-4D97-AF65-F5344CB8AC3E}">
        <p14:creationId xmlns:p14="http://schemas.microsoft.com/office/powerpoint/2010/main" val="165870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4576" y="741677"/>
            <a:ext cx="5816069" cy="6787203"/>
          </a:xfrm>
          <a:prstGeom prst="rect">
            <a:avLst/>
          </a:prstGeom>
        </p:spPr>
      </p:pic>
      <p:sp>
        <p:nvSpPr>
          <p:cNvPr id="4" name="Rectangle 3"/>
          <p:cNvSpPr/>
          <p:nvPr/>
        </p:nvSpPr>
        <p:spPr>
          <a:xfrm>
            <a:off x="743937" y="95346"/>
            <a:ext cx="7637348"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WAPA (Western Area Power Authority)</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Slide Number Placeholder 4"/>
          <p:cNvSpPr>
            <a:spLocks noGrp="1"/>
          </p:cNvSpPr>
          <p:nvPr>
            <p:ph type="sldNum" sz="quarter" idx="12"/>
          </p:nvPr>
        </p:nvSpPr>
        <p:spPr/>
        <p:txBody>
          <a:bodyPr/>
          <a:lstStyle/>
          <a:p>
            <a:fld id="{F30D5B00-8CF3-4515-935C-8CE7EEE4EAE1}" type="slidenum">
              <a:rPr lang="en-US" smtClean="0"/>
              <a:t>16</a:t>
            </a:fld>
            <a:endParaRPr lang="en-US" dirty="0"/>
          </a:p>
        </p:txBody>
      </p:sp>
    </p:spTree>
    <p:extLst>
      <p:ext uri="{BB962C8B-B14F-4D97-AF65-F5344CB8AC3E}">
        <p14:creationId xmlns:p14="http://schemas.microsoft.com/office/powerpoint/2010/main" val="424734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253" y="1"/>
            <a:ext cx="4649494" cy="6848050"/>
          </a:xfrm>
          <a:prstGeom prst="rect">
            <a:avLst/>
          </a:prstGeom>
        </p:spPr>
      </p:pic>
      <p:sp>
        <p:nvSpPr>
          <p:cNvPr id="3" name="Slide Number Placeholder 2"/>
          <p:cNvSpPr>
            <a:spLocks noGrp="1"/>
          </p:cNvSpPr>
          <p:nvPr>
            <p:ph type="sldNum" sz="quarter" idx="12"/>
          </p:nvPr>
        </p:nvSpPr>
        <p:spPr/>
        <p:txBody>
          <a:bodyPr/>
          <a:lstStyle/>
          <a:p>
            <a:fld id="{F30D5B00-8CF3-4515-935C-8CE7EEE4EAE1}" type="slidenum">
              <a:rPr lang="en-US" smtClean="0"/>
              <a:t>17</a:t>
            </a:fld>
            <a:endParaRPr lang="en-US" dirty="0"/>
          </a:p>
        </p:txBody>
      </p:sp>
    </p:spTree>
    <p:extLst>
      <p:ext uri="{BB962C8B-B14F-4D97-AF65-F5344CB8AC3E}">
        <p14:creationId xmlns:p14="http://schemas.microsoft.com/office/powerpoint/2010/main" val="201554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881" y="323622"/>
            <a:ext cx="8327056" cy="6435315"/>
          </a:xfrm>
          <a:prstGeom prst="rect">
            <a:avLst/>
          </a:prstGeom>
        </p:spPr>
      </p:pic>
      <p:sp>
        <p:nvSpPr>
          <p:cNvPr id="3" name="Rectangle 2"/>
          <p:cNvSpPr/>
          <p:nvPr/>
        </p:nvSpPr>
        <p:spPr>
          <a:xfrm>
            <a:off x="454777" y="120746"/>
            <a:ext cx="831016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Rocky Mountain Power Transmission Lines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p:cNvSpPr txBox="1"/>
          <p:nvPr/>
        </p:nvSpPr>
        <p:spPr>
          <a:xfrm>
            <a:off x="3629749" y="767077"/>
            <a:ext cx="5234638" cy="1200329"/>
          </a:xfrm>
          <a:prstGeom prst="rect">
            <a:avLst/>
          </a:prstGeom>
          <a:noFill/>
        </p:spPr>
        <p:txBody>
          <a:bodyPr wrap="none" rtlCol="0">
            <a:spAutoFit/>
          </a:bodyPr>
          <a:lstStyle/>
          <a:p>
            <a:pPr algn="ctr"/>
            <a:r>
              <a:rPr lang="en-US" sz="2400" b="1" dirty="0" smtClean="0">
                <a:ln w="22225">
                  <a:solidFill>
                    <a:schemeClr val="accent2"/>
                  </a:solidFill>
                  <a:prstDash val="solid"/>
                </a:ln>
                <a:solidFill>
                  <a:schemeClr val="accent2">
                    <a:lumMod val="40000"/>
                    <a:lumOff val="60000"/>
                  </a:schemeClr>
                </a:solidFill>
              </a:rPr>
              <a:t>Wyoming produces 6,970 </a:t>
            </a:r>
            <a:r>
              <a:rPr lang="en-US" sz="2400" b="1" dirty="0" err="1" smtClean="0">
                <a:ln w="22225">
                  <a:solidFill>
                    <a:schemeClr val="accent2"/>
                  </a:solidFill>
                  <a:prstDash val="solid"/>
                </a:ln>
                <a:solidFill>
                  <a:schemeClr val="accent2">
                    <a:lumMod val="40000"/>
                    <a:lumOff val="60000"/>
                  </a:schemeClr>
                </a:solidFill>
              </a:rPr>
              <a:t>mW</a:t>
            </a:r>
            <a:r>
              <a:rPr lang="en-US" sz="2400" b="1" dirty="0" smtClean="0">
                <a:ln w="22225">
                  <a:solidFill>
                    <a:schemeClr val="accent2"/>
                  </a:solidFill>
                  <a:prstDash val="solid"/>
                </a:ln>
                <a:solidFill>
                  <a:schemeClr val="accent2">
                    <a:lumMod val="40000"/>
                    <a:lumOff val="60000"/>
                  </a:schemeClr>
                </a:solidFill>
              </a:rPr>
              <a:t> of power</a:t>
            </a:r>
          </a:p>
          <a:p>
            <a:pPr algn="ctr"/>
            <a:r>
              <a:rPr lang="en-US" sz="2400" b="1" dirty="0" smtClean="0">
                <a:ln w="22225">
                  <a:solidFill>
                    <a:schemeClr val="accent2"/>
                  </a:solidFill>
                  <a:prstDash val="solid"/>
                </a:ln>
                <a:solidFill>
                  <a:schemeClr val="accent2">
                    <a:lumMod val="40000"/>
                    <a:lumOff val="60000"/>
                  </a:schemeClr>
                </a:solidFill>
              </a:rPr>
              <a:t>90+ % of Power Produced in Wyoming</a:t>
            </a:r>
          </a:p>
          <a:p>
            <a:pPr algn="ctr"/>
            <a:r>
              <a:rPr lang="en-US" sz="2400" b="1" dirty="0" smtClean="0">
                <a:ln w="22225">
                  <a:solidFill>
                    <a:schemeClr val="accent2"/>
                  </a:solidFill>
                  <a:prstDash val="solid"/>
                </a:ln>
                <a:solidFill>
                  <a:schemeClr val="accent2">
                    <a:lumMod val="40000"/>
                    <a:lumOff val="60000"/>
                  </a:schemeClr>
                </a:solidFill>
              </a:rPr>
              <a:t>Is sold outside of Wyoming</a:t>
            </a:r>
            <a:endParaRPr lang="en-US" sz="2400" b="1" dirty="0">
              <a:ln w="22225">
                <a:solidFill>
                  <a:schemeClr val="accent2"/>
                </a:solidFill>
                <a:prstDash val="solid"/>
              </a:ln>
              <a:solidFill>
                <a:schemeClr val="accent2">
                  <a:lumMod val="40000"/>
                  <a:lumOff val="60000"/>
                </a:schemeClr>
              </a:solidFill>
            </a:endParaRPr>
          </a:p>
        </p:txBody>
      </p:sp>
      <p:sp>
        <p:nvSpPr>
          <p:cNvPr id="5" name="Slide Number Placeholder 4"/>
          <p:cNvSpPr>
            <a:spLocks noGrp="1"/>
          </p:cNvSpPr>
          <p:nvPr>
            <p:ph type="sldNum" sz="quarter" idx="12"/>
          </p:nvPr>
        </p:nvSpPr>
        <p:spPr/>
        <p:txBody>
          <a:bodyPr/>
          <a:lstStyle/>
          <a:p>
            <a:fld id="{F30D5B00-8CF3-4515-935C-8CE7EEE4EAE1}" type="slidenum">
              <a:rPr lang="en-US" smtClean="0"/>
              <a:t>18</a:t>
            </a:fld>
            <a:endParaRPr lang="en-US" dirty="0"/>
          </a:p>
        </p:txBody>
      </p:sp>
    </p:spTree>
    <p:extLst>
      <p:ext uri="{BB962C8B-B14F-4D97-AF65-F5344CB8AC3E}">
        <p14:creationId xmlns:p14="http://schemas.microsoft.com/office/powerpoint/2010/main" val="1597447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97" y="95346"/>
            <a:ext cx="9060429"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 is it so difficult to determine Available Capacity</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ontent Placeholder 3"/>
          <p:cNvSpPr>
            <a:spLocks noGrp="1"/>
          </p:cNvSpPr>
          <p:nvPr>
            <p:ph idx="1"/>
          </p:nvPr>
        </p:nvSpPr>
        <p:spPr>
          <a:xfrm>
            <a:off x="32396" y="873124"/>
            <a:ext cx="9060429" cy="5984876"/>
          </a:xfrm>
        </p:spPr>
        <p:txBody>
          <a:bodyPr>
            <a:normAutofit fontScale="92500" lnSpcReduction="10000"/>
          </a:bodyPr>
          <a:lstStyle/>
          <a:p>
            <a:pPr>
              <a:lnSpc>
                <a:spcPct val="100000"/>
              </a:lnSpc>
            </a:pPr>
            <a:r>
              <a:rPr lang="en-US" sz="1900" b="1" dirty="0" smtClean="0"/>
              <a:t>Wyoming &amp; Surrounding area are “controlled” by WAPA</a:t>
            </a:r>
          </a:p>
          <a:p>
            <a:pPr lvl="1">
              <a:lnSpc>
                <a:spcPct val="100000"/>
              </a:lnSpc>
            </a:pPr>
            <a:r>
              <a:rPr lang="en-US" sz="1700" b="1" dirty="0" smtClean="0"/>
              <a:t>Western Area Power Authority – Federal Gov’t Agency</a:t>
            </a:r>
          </a:p>
          <a:p>
            <a:pPr>
              <a:lnSpc>
                <a:spcPct val="100000"/>
              </a:lnSpc>
            </a:pPr>
            <a:r>
              <a:rPr lang="en-US" sz="1900" b="1" dirty="0" smtClean="0"/>
              <a:t>Generators, Transmission lines &amp; Substation are not owned by WAPA but by numerous owners/operators</a:t>
            </a:r>
          </a:p>
          <a:p>
            <a:pPr lvl="1">
              <a:lnSpc>
                <a:spcPct val="100000"/>
              </a:lnSpc>
            </a:pPr>
            <a:r>
              <a:rPr lang="en-US" sz="1700" b="1" dirty="0" smtClean="0">
                <a:solidFill>
                  <a:schemeClr val="accent5">
                    <a:lumMod val="75000"/>
                  </a:schemeClr>
                </a:solidFill>
              </a:rPr>
              <a:t>Power Generation, Transmission and Committed are “managed” by WAPA</a:t>
            </a:r>
          </a:p>
          <a:p>
            <a:pPr lvl="1">
              <a:lnSpc>
                <a:spcPct val="100000"/>
              </a:lnSpc>
            </a:pPr>
            <a:r>
              <a:rPr lang="en-US" sz="1700" b="1" dirty="0" smtClean="0">
                <a:solidFill>
                  <a:schemeClr val="accent5">
                    <a:lumMod val="75000"/>
                  </a:schemeClr>
                </a:solidFill>
              </a:rPr>
              <a:t>Any new demand over 5 or 10mW can require a power company and WAPA engineering Study to be performed</a:t>
            </a:r>
          </a:p>
          <a:p>
            <a:pPr>
              <a:lnSpc>
                <a:spcPct val="100000"/>
              </a:lnSpc>
            </a:pPr>
            <a:r>
              <a:rPr lang="en-US" sz="1900" b="1" dirty="0" smtClean="0"/>
              <a:t>The Power Grid has regional, statewide &amp; local rings/loops as well as unprotected lateral lines – Ring/Loop design allows automatic recovery when lines are damaged or fail</a:t>
            </a:r>
          </a:p>
          <a:p>
            <a:pPr>
              <a:lnSpc>
                <a:spcPct val="100000"/>
              </a:lnSpc>
            </a:pPr>
            <a:r>
              <a:rPr lang="en-US" sz="1900" b="1" dirty="0" smtClean="0"/>
              <a:t>Grid is designed to allow any 1 or 2 local Generating sources to be off line and still maintain the committed/demand</a:t>
            </a:r>
          </a:p>
          <a:p>
            <a:pPr>
              <a:lnSpc>
                <a:spcPct val="100000"/>
              </a:lnSpc>
            </a:pPr>
            <a:r>
              <a:rPr lang="en-US" sz="1900" b="1" dirty="0" smtClean="0"/>
              <a:t>A local grid is usually part of a larger grid and commitment in one area can reduce the available capacity across that whole grid or even the region or state</a:t>
            </a:r>
          </a:p>
          <a:p>
            <a:pPr lvl="1">
              <a:lnSpc>
                <a:spcPct val="100000"/>
              </a:lnSpc>
            </a:pPr>
            <a:r>
              <a:rPr lang="en-US" sz="1700" b="1" dirty="0" smtClean="0">
                <a:solidFill>
                  <a:schemeClr val="accent5">
                    <a:lumMod val="75000"/>
                  </a:schemeClr>
                </a:solidFill>
              </a:rPr>
              <a:t>When Microsoft took 30mW in Cheyenne it reduced available “uncommitted” capacity in Laramie, Casper &amp; into Colorado</a:t>
            </a:r>
          </a:p>
          <a:p>
            <a:pPr lvl="1">
              <a:lnSpc>
                <a:spcPct val="100000"/>
              </a:lnSpc>
            </a:pPr>
            <a:r>
              <a:rPr lang="en-US" sz="1700" b="1" dirty="0" smtClean="0">
                <a:solidFill>
                  <a:schemeClr val="accent5">
                    <a:lumMod val="75000"/>
                  </a:schemeClr>
                </a:solidFill>
              </a:rPr>
              <a:t>Power sold outside the state is a commitment that will reduce the uncommitted capacity locally</a:t>
            </a:r>
          </a:p>
          <a:p>
            <a:pPr>
              <a:lnSpc>
                <a:spcPct val="100000"/>
              </a:lnSpc>
            </a:pPr>
            <a:r>
              <a:rPr lang="en-US" sz="1900" b="1" dirty="0" smtClean="0"/>
              <a:t>Local operators often don’t think outside the box or stay cognizant of changes in the grid</a:t>
            </a:r>
          </a:p>
          <a:p>
            <a:pPr>
              <a:lnSpc>
                <a:spcPct val="100000"/>
              </a:lnSpc>
            </a:pPr>
            <a:r>
              <a:rPr lang="en-US" sz="1900" b="1" dirty="0" smtClean="0"/>
              <a:t>Studies can take 3 to 6 months and cost upwards of $25,000 &amp; need to be reviewed often</a:t>
            </a:r>
          </a:p>
          <a:p>
            <a:pPr>
              <a:lnSpc>
                <a:spcPct val="100000"/>
              </a:lnSpc>
            </a:pPr>
            <a:r>
              <a:rPr lang="en-US" sz="1900" b="1" dirty="0" smtClean="0"/>
              <a:t>Extending Transmission or Distribution lines can take years of planning, approvals &amp; ROI</a:t>
            </a:r>
          </a:p>
          <a:p>
            <a:endParaRPr lang="en-US" dirty="0"/>
          </a:p>
        </p:txBody>
      </p:sp>
      <p:sp>
        <p:nvSpPr>
          <p:cNvPr id="5" name="Slide Number Placeholder 4"/>
          <p:cNvSpPr>
            <a:spLocks noGrp="1"/>
          </p:cNvSpPr>
          <p:nvPr>
            <p:ph type="sldNum" sz="quarter" idx="12"/>
          </p:nvPr>
        </p:nvSpPr>
        <p:spPr/>
        <p:txBody>
          <a:bodyPr/>
          <a:lstStyle/>
          <a:p>
            <a:fld id="{F30D5B00-8CF3-4515-935C-8CE7EEE4EAE1}" type="slidenum">
              <a:rPr lang="en-US" smtClean="0"/>
              <a:t>19</a:t>
            </a:fld>
            <a:endParaRPr lang="en-US" dirty="0"/>
          </a:p>
        </p:txBody>
      </p:sp>
    </p:spTree>
    <p:extLst>
      <p:ext uri="{BB962C8B-B14F-4D97-AF65-F5344CB8AC3E}">
        <p14:creationId xmlns:p14="http://schemas.microsoft.com/office/powerpoint/2010/main" val="3047768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42" y="122452"/>
            <a:ext cx="9723525" cy="1815882"/>
          </a:xfrm>
          <a:prstGeom prst="rect">
            <a:avLst/>
          </a:prstGeom>
          <a:noFill/>
        </p:spPr>
        <p:txBody>
          <a:bodyPr wrap="square" lIns="91440" tIns="45720" rIns="91440" bIns="45720">
            <a:spAutoFit/>
          </a:bodyPr>
          <a:lstStyle/>
          <a:p>
            <a:pPr algn="ctr"/>
            <a:r>
              <a:rPr lang="en-US" sz="2800" b="1" cap="none" spc="0" dirty="0" smtClean="0">
                <a:ln w="12700" cmpd="sng">
                  <a:solidFill>
                    <a:schemeClr val="accent4"/>
                  </a:solidFill>
                  <a:prstDash val="solid"/>
                </a:ln>
                <a:solidFill>
                  <a:schemeClr val="accent6">
                    <a:lumMod val="75000"/>
                  </a:schemeClr>
                </a:solidFill>
                <a:effectLst/>
              </a:rPr>
              <a:t>Today’s Presentation </a:t>
            </a:r>
            <a:r>
              <a:rPr lang="en-US" sz="2800" b="1" dirty="0" smtClean="0">
                <a:ln w="12700" cmpd="sng">
                  <a:solidFill>
                    <a:schemeClr val="accent4"/>
                  </a:solidFill>
                  <a:prstDash val="solid"/>
                </a:ln>
                <a:solidFill>
                  <a:schemeClr val="accent6">
                    <a:lumMod val="75000"/>
                  </a:schemeClr>
                </a:solidFill>
              </a:rPr>
              <a:t>will be p</a:t>
            </a:r>
            <a:r>
              <a:rPr lang="en-US" sz="2800" b="1" cap="none" spc="0" dirty="0" smtClean="0">
                <a:ln w="12700" cmpd="sng">
                  <a:solidFill>
                    <a:schemeClr val="accent4"/>
                  </a:solidFill>
                  <a:prstDash val="solid"/>
                </a:ln>
                <a:solidFill>
                  <a:schemeClr val="accent6">
                    <a:lumMod val="75000"/>
                  </a:schemeClr>
                </a:solidFill>
                <a:effectLst/>
              </a:rPr>
              <a:t>rimarily focused on 3 areas of Infrastructure</a:t>
            </a:r>
          </a:p>
          <a:p>
            <a:pPr algn="ctr"/>
            <a:r>
              <a:rPr lang="en-US" sz="2800" b="1" cap="none" spc="0" dirty="0" smtClean="0">
                <a:ln w="12700" cmpd="sng">
                  <a:solidFill>
                    <a:schemeClr val="accent4"/>
                  </a:solidFill>
                  <a:prstDash val="solid"/>
                </a:ln>
                <a:solidFill>
                  <a:schemeClr val="accent6">
                    <a:lumMod val="75000"/>
                  </a:schemeClr>
                </a:solidFill>
                <a:effectLst/>
              </a:rPr>
              <a:t>Power - Broadband &amp; Fiber - Water &amp; Waste Water</a:t>
            </a:r>
          </a:p>
          <a:p>
            <a:pPr algn="ctr"/>
            <a:r>
              <a:rPr lang="en-US" sz="2800" b="1" dirty="0" smtClean="0">
                <a:ln w="12700" cmpd="sng">
                  <a:solidFill>
                    <a:schemeClr val="accent4"/>
                  </a:solidFill>
                  <a:prstDash val="solid"/>
                </a:ln>
                <a:solidFill>
                  <a:schemeClr val="accent6">
                    <a:lumMod val="75000"/>
                  </a:schemeClr>
                </a:solidFill>
              </a:rPr>
              <a:t>Related to Site Selection by New Businesses</a:t>
            </a:r>
            <a:endParaRPr lang="en-US" sz="2800" b="1" cap="none" spc="0" dirty="0">
              <a:ln w="12700" cmpd="sng">
                <a:solidFill>
                  <a:schemeClr val="accent4"/>
                </a:solidFill>
                <a:prstDash val="solid"/>
              </a:ln>
              <a:solidFill>
                <a:schemeClr val="accent6">
                  <a:lumMod val="75000"/>
                </a:schemeClr>
              </a:solidFill>
              <a:effectLst/>
            </a:endParaRPr>
          </a:p>
        </p:txBody>
      </p:sp>
      <p:sp>
        <p:nvSpPr>
          <p:cNvPr id="7" name="Rectangle 6"/>
          <p:cNvSpPr/>
          <p:nvPr/>
        </p:nvSpPr>
        <p:spPr>
          <a:xfrm>
            <a:off x="3486041" y="1812790"/>
            <a:ext cx="1367683"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BUT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ectangle 8"/>
          <p:cNvSpPr/>
          <p:nvPr/>
        </p:nvSpPr>
        <p:spPr>
          <a:xfrm>
            <a:off x="115910" y="2607330"/>
            <a:ext cx="8919945" cy="4154984"/>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en-US" sz="2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There are many considerations or issues that are part of the site selection process including Infrastructure, Environment &amp; Local Conditions </a:t>
            </a:r>
          </a:p>
          <a:p>
            <a:pPr marL="342900" indent="-342900">
              <a:buFont typeface="Arial" panose="020B0604020202020204" pitchFamily="34" charset="0"/>
              <a:buChar char="•"/>
            </a:pPr>
            <a:r>
              <a:rPr lang="en-US" sz="2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The type of business will dictate which issues are of primary concern</a:t>
            </a:r>
          </a:p>
          <a:p>
            <a:pPr marL="342900" indent="-342900">
              <a:buFont typeface="Arial" panose="020B0604020202020204" pitchFamily="34" charset="0"/>
              <a:buChar char="•"/>
            </a:pPr>
            <a:r>
              <a:rPr lang="en-US" sz="2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Internal politics of the company could/will substantially impact selection criteria</a:t>
            </a:r>
          </a:p>
          <a:p>
            <a:pPr marL="342900" indent="-342900">
              <a:buFont typeface="Arial" panose="020B0604020202020204" pitchFamily="34" charset="0"/>
              <a:buChar char="•"/>
            </a:pPr>
            <a:r>
              <a:rPr lang="en-US" sz="2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Federal, State &amp; Local politics can impact the selection</a:t>
            </a:r>
          </a:p>
          <a:p>
            <a:r>
              <a:rPr lang="en-US" sz="2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There are many different scenarios but, in general, if we have situational awareness of the most common infrastructure points we</a:t>
            </a:r>
          </a:p>
          <a:p>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rPr>
              <a:t>s</a:t>
            </a:r>
            <a:r>
              <a:rPr lang="en-US" sz="2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tand a better chance to be selected.</a:t>
            </a:r>
            <a:endPar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2" name="Slide Number Placeholder 1"/>
          <p:cNvSpPr>
            <a:spLocks noGrp="1"/>
          </p:cNvSpPr>
          <p:nvPr>
            <p:ph type="sldNum" sz="quarter" idx="12"/>
          </p:nvPr>
        </p:nvSpPr>
        <p:spPr/>
        <p:txBody>
          <a:bodyPr/>
          <a:lstStyle/>
          <a:p>
            <a:fld id="{F30D5B00-8CF3-4515-935C-8CE7EEE4EAE1}" type="slidenum">
              <a:rPr lang="en-US" smtClean="0"/>
              <a:t>2</a:t>
            </a:fld>
            <a:endParaRPr lang="en-US" dirty="0"/>
          </a:p>
        </p:txBody>
      </p:sp>
    </p:spTree>
    <p:extLst>
      <p:ext uri="{BB962C8B-B14F-4D97-AF65-F5344CB8AC3E}">
        <p14:creationId xmlns:p14="http://schemas.microsoft.com/office/powerpoint/2010/main" val="1698746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5611" y="95346"/>
            <a:ext cx="611398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Power Grid</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2"/>
          <a:stretch>
            <a:fillRect/>
          </a:stretch>
        </p:blipFill>
        <p:spPr>
          <a:xfrm>
            <a:off x="774460" y="1358481"/>
            <a:ext cx="2184879" cy="3404438"/>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3339721" y="1358481"/>
            <a:ext cx="3455157" cy="2375485"/>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3885904" y="3936281"/>
            <a:ext cx="2692990" cy="2921719"/>
          </a:xfrm>
          <a:prstGeom prst="rect">
            <a:avLst/>
          </a:prstGeom>
          <a:ln>
            <a:solidFill>
              <a:schemeClr val="tx1"/>
            </a:solidFill>
          </a:ln>
        </p:spPr>
      </p:pic>
      <p:sp>
        <p:nvSpPr>
          <p:cNvPr id="8" name="Slide Number Placeholder 7"/>
          <p:cNvSpPr>
            <a:spLocks noGrp="1"/>
          </p:cNvSpPr>
          <p:nvPr>
            <p:ph type="sldNum" sz="quarter" idx="12"/>
          </p:nvPr>
        </p:nvSpPr>
        <p:spPr/>
        <p:txBody>
          <a:bodyPr/>
          <a:lstStyle/>
          <a:p>
            <a:fld id="{F30D5B00-8CF3-4515-935C-8CE7EEE4EAE1}" type="slidenum">
              <a:rPr lang="en-US" smtClean="0"/>
              <a:t>20</a:t>
            </a:fld>
            <a:endParaRPr lang="en-US" dirty="0"/>
          </a:p>
        </p:txBody>
      </p:sp>
    </p:spTree>
    <p:extLst>
      <p:ext uri="{BB962C8B-B14F-4D97-AF65-F5344CB8AC3E}">
        <p14:creationId xmlns:p14="http://schemas.microsoft.com/office/powerpoint/2010/main" val="363235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511" y="95346"/>
            <a:ext cx="7574188"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Content Placeholder 4"/>
          <p:cNvSpPr>
            <a:spLocks noGrp="1"/>
          </p:cNvSpPr>
          <p:nvPr>
            <p:ph sz="half" idx="1"/>
          </p:nvPr>
        </p:nvSpPr>
        <p:spPr>
          <a:xfrm>
            <a:off x="139700" y="1089024"/>
            <a:ext cx="4279900" cy="4577849"/>
          </a:xfrm>
          <a:solidFill>
            <a:schemeClr val="accent4">
              <a:lumMod val="40000"/>
              <a:lumOff val="60000"/>
            </a:schemeClr>
          </a:solidFill>
          <a:ln>
            <a:solidFill>
              <a:schemeClr val="tx1"/>
            </a:solidFill>
          </a:ln>
        </p:spPr>
        <p:txBody>
          <a:bodyPr>
            <a:noAutofit/>
          </a:bodyPr>
          <a:lstStyle/>
          <a:p>
            <a:r>
              <a:rPr lang="en-US" sz="3600" dirty="0"/>
              <a:t>Transmission </a:t>
            </a:r>
            <a:r>
              <a:rPr lang="en-US" sz="3600" dirty="0" smtClean="0"/>
              <a:t>Lines are usually:</a:t>
            </a:r>
            <a:endParaRPr lang="en-US" sz="3600" dirty="0"/>
          </a:p>
          <a:p>
            <a:pPr lvl="1">
              <a:buFont typeface="Wingdings" panose="05000000000000000000" pitchFamily="2" charset="2"/>
              <a:buChar char="q"/>
            </a:pPr>
            <a:r>
              <a:rPr lang="en-US" sz="3200" dirty="0"/>
              <a:t>69kV, 115kV, 138kV, 230kV, 345kV, 500kV &amp; 500kV DC</a:t>
            </a:r>
          </a:p>
          <a:p>
            <a:r>
              <a:rPr lang="en-US" sz="3600" dirty="0"/>
              <a:t>Distribution </a:t>
            </a:r>
            <a:r>
              <a:rPr lang="en-US" sz="3600" dirty="0" smtClean="0"/>
              <a:t>Lines are usually: </a:t>
            </a:r>
          </a:p>
          <a:p>
            <a:pPr lvl="1">
              <a:buFont typeface="Wingdings" panose="05000000000000000000" pitchFamily="2" charset="2"/>
              <a:buChar char="q"/>
            </a:pPr>
            <a:r>
              <a:rPr lang="en-US" sz="3200" dirty="0" smtClean="0"/>
              <a:t>=&lt; </a:t>
            </a:r>
            <a:r>
              <a:rPr lang="en-US" sz="3200" dirty="0"/>
              <a:t>34.5kV</a:t>
            </a:r>
          </a:p>
        </p:txBody>
      </p:sp>
      <p:sp>
        <p:nvSpPr>
          <p:cNvPr id="6" name="Content Placeholder 5"/>
          <p:cNvSpPr>
            <a:spLocks noGrp="1"/>
          </p:cNvSpPr>
          <p:nvPr>
            <p:ph sz="half" idx="2"/>
          </p:nvPr>
        </p:nvSpPr>
        <p:spPr>
          <a:xfrm>
            <a:off x="4562604" y="1089024"/>
            <a:ext cx="4254979" cy="5143333"/>
          </a:xfrm>
          <a:solidFill>
            <a:schemeClr val="accent2">
              <a:lumMod val="40000"/>
              <a:lumOff val="60000"/>
            </a:schemeClr>
          </a:solidFill>
          <a:ln>
            <a:solidFill>
              <a:schemeClr val="tx1"/>
            </a:solidFill>
          </a:ln>
        </p:spPr>
        <p:txBody>
          <a:bodyPr>
            <a:normAutofit/>
          </a:bodyPr>
          <a:lstStyle/>
          <a:p>
            <a:r>
              <a:rPr lang="en-US" sz="3600" dirty="0" smtClean="0"/>
              <a:t>Capacity in a line at any time is determined by:</a:t>
            </a:r>
          </a:p>
          <a:p>
            <a:pPr lvl="1">
              <a:buFont typeface="Wingdings" panose="05000000000000000000" pitchFamily="2" charset="2"/>
              <a:buChar char="q"/>
            </a:pPr>
            <a:r>
              <a:rPr lang="en-US" sz="3200" dirty="0"/>
              <a:t>Available </a:t>
            </a:r>
            <a:r>
              <a:rPr lang="en-US" sz="3200" dirty="0" smtClean="0"/>
              <a:t>Capacity</a:t>
            </a:r>
          </a:p>
          <a:p>
            <a:pPr lvl="1">
              <a:buFont typeface="Wingdings" panose="05000000000000000000" pitchFamily="2" charset="2"/>
              <a:buChar char="q"/>
            </a:pPr>
            <a:r>
              <a:rPr lang="en-US" sz="3200" dirty="0" smtClean="0"/>
              <a:t>Utilization “Load”</a:t>
            </a:r>
          </a:p>
          <a:p>
            <a:pPr lvl="1">
              <a:buFont typeface="Wingdings" panose="05000000000000000000" pitchFamily="2" charset="2"/>
              <a:buChar char="q"/>
            </a:pPr>
            <a:r>
              <a:rPr lang="en-US" sz="3200" dirty="0" smtClean="0"/>
              <a:t>Committed “Demand”</a:t>
            </a:r>
          </a:p>
          <a:p>
            <a:r>
              <a:rPr lang="en-US" sz="3600" dirty="0" smtClean="0"/>
              <a:t>Under-utilization is generally not part of typical study </a:t>
            </a:r>
            <a:endParaRPr lang="en-US" sz="3600" dirty="0"/>
          </a:p>
        </p:txBody>
      </p:sp>
      <p:sp>
        <p:nvSpPr>
          <p:cNvPr id="10" name="Slide Number Placeholder 9"/>
          <p:cNvSpPr>
            <a:spLocks noGrp="1"/>
          </p:cNvSpPr>
          <p:nvPr>
            <p:ph type="sldNum" sz="quarter" idx="12"/>
          </p:nvPr>
        </p:nvSpPr>
        <p:spPr/>
        <p:txBody>
          <a:bodyPr/>
          <a:lstStyle/>
          <a:p>
            <a:fld id="{F30D5B00-8CF3-4515-935C-8CE7EEE4EAE1}" type="slidenum">
              <a:rPr lang="en-US" smtClean="0"/>
              <a:t>21</a:t>
            </a:fld>
            <a:endParaRPr lang="en-US" dirty="0"/>
          </a:p>
        </p:txBody>
      </p:sp>
    </p:spTree>
    <p:extLst>
      <p:ext uri="{BB962C8B-B14F-4D97-AF65-F5344CB8AC3E}">
        <p14:creationId xmlns:p14="http://schemas.microsoft.com/office/powerpoint/2010/main" val="1732091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54767"/>
            <a:ext cx="7847693" cy="5475061"/>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b="1" dirty="0" smtClean="0">
                <a:solidFill>
                  <a:schemeClr val="tx1"/>
                </a:solidFill>
              </a:rPr>
              <a:t>There are many different power companies in the state and each has their own specific rate structures that are registered (Tariffed) with the state regulatory commission.</a:t>
            </a:r>
          </a:p>
          <a:p>
            <a:r>
              <a:rPr lang="en-US" sz="3200" b="1" dirty="0" smtClean="0">
                <a:solidFill>
                  <a:schemeClr val="tx1"/>
                </a:solidFill>
              </a:rPr>
              <a:t>There are a few to many different rate plans within each company.</a:t>
            </a:r>
          </a:p>
          <a:p>
            <a:r>
              <a:rPr lang="en-US" sz="3200" b="1" dirty="0" smtClean="0">
                <a:solidFill>
                  <a:schemeClr val="tx1"/>
                </a:solidFill>
              </a:rPr>
              <a:t>There are transmission level power rate plans but usually a company would have to have a very large load (10 </a:t>
            </a:r>
            <a:r>
              <a:rPr lang="en-US" sz="3200" b="1" dirty="0" err="1" smtClean="0">
                <a:solidFill>
                  <a:schemeClr val="tx1"/>
                </a:solidFill>
              </a:rPr>
              <a:t>mW</a:t>
            </a:r>
            <a:r>
              <a:rPr lang="en-US" sz="3200" b="1" dirty="0" smtClean="0">
                <a:solidFill>
                  <a:schemeClr val="tx1"/>
                </a:solidFill>
              </a:rPr>
              <a:t> +) and they would have to install and maintain a private network compatible transformer.</a:t>
            </a:r>
            <a:endParaRPr lang="en-US" sz="3200" b="1" dirty="0">
              <a:solidFill>
                <a:schemeClr val="tx1"/>
              </a:solidFill>
            </a:endParaRPr>
          </a:p>
        </p:txBody>
      </p:sp>
      <p:sp>
        <p:nvSpPr>
          <p:cNvPr id="5" name="Rectangle 4"/>
          <p:cNvSpPr/>
          <p:nvPr/>
        </p:nvSpPr>
        <p:spPr>
          <a:xfrm>
            <a:off x="775511" y="95346"/>
            <a:ext cx="7574188"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Slide Number Placeholder 5"/>
          <p:cNvSpPr>
            <a:spLocks noGrp="1"/>
          </p:cNvSpPr>
          <p:nvPr>
            <p:ph type="sldNum" sz="quarter" idx="12"/>
          </p:nvPr>
        </p:nvSpPr>
        <p:spPr/>
        <p:txBody>
          <a:bodyPr/>
          <a:lstStyle/>
          <a:p>
            <a:fld id="{F30D5B00-8CF3-4515-935C-8CE7EEE4EAE1}" type="slidenum">
              <a:rPr lang="en-US" smtClean="0"/>
              <a:t>22</a:t>
            </a:fld>
            <a:endParaRPr lang="en-US" dirty="0"/>
          </a:p>
        </p:txBody>
      </p:sp>
    </p:spTree>
    <p:extLst>
      <p:ext uri="{BB962C8B-B14F-4D97-AF65-F5344CB8AC3E}">
        <p14:creationId xmlns:p14="http://schemas.microsoft.com/office/powerpoint/2010/main" val="27701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1921" y="608382"/>
            <a:ext cx="8509957" cy="12003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800kW demand &amp; 95% Utilization</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7"/>
          <p:cNvPicPr>
            <a:picLocks noChangeAspect="1"/>
          </p:cNvPicPr>
          <p:nvPr/>
        </p:nvPicPr>
        <p:blipFill>
          <a:blip r:embed="rId2"/>
          <a:stretch>
            <a:fillRect/>
          </a:stretch>
        </p:blipFill>
        <p:spPr>
          <a:xfrm>
            <a:off x="151920" y="3384880"/>
            <a:ext cx="4816095" cy="1631620"/>
          </a:xfrm>
          <a:prstGeom prst="rect">
            <a:avLst/>
          </a:prstGeom>
        </p:spPr>
      </p:pic>
      <p:pic>
        <p:nvPicPr>
          <p:cNvPr id="9" name="Picture 8"/>
          <p:cNvPicPr>
            <a:picLocks noChangeAspect="1"/>
          </p:cNvPicPr>
          <p:nvPr/>
        </p:nvPicPr>
        <p:blipFill>
          <a:blip r:embed="rId3"/>
          <a:stretch>
            <a:fillRect/>
          </a:stretch>
        </p:blipFill>
        <p:spPr>
          <a:xfrm>
            <a:off x="151920" y="5187820"/>
            <a:ext cx="8661520" cy="1695580"/>
          </a:xfrm>
          <a:prstGeom prst="rect">
            <a:avLst/>
          </a:prstGeom>
        </p:spPr>
      </p:pic>
      <p:sp>
        <p:nvSpPr>
          <p:cNvPr id="10" name="TextBox 9"/>
          <p:cNvSpPr txBox="1"/>
          <p:nvPr/>
        </p:nvSpPr>
        <p:spPr>
          <a:xfrm>
            <a:off x="151920" y="2013231"/>
            <a:ext cx="8871764" cy="1200329"/>
          </a:xfrm>
          <a:prstGeom prst="rect">
            <a:avLst/>
          </a:prstGeom>
          <a:solidFill>
            <a:schemeClr val="accent6">
              <a:lumMod val="40000"/>
              <a:lumOff val="60000"/>
            </a:schemeClr>
          </a:solidFill>
          <a:ln>
            <a:solidFill>
              <a:schemeClr val="tx1"/>
            </a:solidFill>
          </a:ln>
        </p:spPr>
        <p:txBody>
          <a:bodyPr wrap="square" rtlCol="0">
            <a:spAutoFit/>
          </a:bodyPr>
          <a:lstStyle/>
          <a:p>
            <a:r>
              <a:rPr lang="en-US" sz="2400" b="1" dirty="0" smtClean="0"/>
              <a:t>Transmission level power rates normally do not include cost for expensive transformers to convert 69, 115, 138, 230 or 345kVA to normal industrial voltages – this can be a huge </a:t>
            </a:r>
            <a:r>
              <a:rPr lang="en-US" sz="2400" b="1" dirty="0" err="1" smtClean="0"/>
              <a:t>CapEx</a:t>
            </a:r>
            <a:r>
              <a:rPr lang="en-US" sz="2400" b="1" dirty="0" smtClean="0"/>
              <a:t> cost.</a:t>
            </a:r>
            <a:endParaRPr lang="en-US" sz="2400" b="1" dirty="0"/>
          </a:p>
        </p:txBody>
      </p:sp>
      <p:sp>
        <p:nvSpPr>
          <p:cNvPr id="11" name="TextBox 10"/>
          <p:cNvSpPr txBox="1"/>
          <p:nvPr/>
        </p:nvSpPr>
        <p:spPr>
          <a:xfrm>
            <a:off x="5185610" y="3384880"/>
            <a:ext cx="3627830" cy="1631216"/>
          </a:xfrm>
          <a:prstGeom prst="rect">
            <a:avLst/>
          </a:prstGeom>
          <a:solidFill>
            <a:srgbClr val="FF66FF"/>
          </a:solidFill>
          <a:ln>
            <a:solidFill>
              <a:schemeClr val="tx1"/>
            </a:solidFill>
          </a:ln>
        </p:spPr>
        <p:txBody>
          <a:bodyPr wrap="square" rtlCol="0">
            <a:spAutoFit/>
          </a:bodyPr>
          <a:lstStyle/>
          <a:p>
            <a:pPr algn="ctr"/>
            <a:r>
              <a:rPr lang="en-US" sz="2000" b="1" dirty="0" smtClean="0"/>
              <a:t>Some companies have a NO </a:t>
            </a:r>
            <a:r>
              <a:rPr lang="en-US" sz="2000" b="1" dirty="0"/>
              <a:t>D</a:t>
            </a:r>
            <a:r>
              <a:rPr lang="en-US" sz="2000" b="1" dirty="0" smtClean="0"/>
              <a:t>emand rate but 100% of all consumption must be between 11pm and 6:59am</a:t>
            </a:r>
          </a:p>
          <a:p>
            <a:pPr algn="ctr"/>
            <a:r>
              <a:rPr lang="en-US" sz="2000" b="1" dirty="0" smtClean="0"/>
              <a:t>Not 1 minute sooner or later!</a:t>
            </a:r>
            <a:endParaRPr lang="en-US" sz="2000" b="1" dirty="0"/>
          </a:p>
        </p:txBody>
      </p:sp>
      <p:sp>
        <p:nvSpPr>
          <p:cNvPr id="12" name="Slide Number Placeholder 11"/>
          <p:cNvSpPr>
            <a:spLocks noGrp="1"/>
          </p:cNvSpPr>
          <p:nvPr>
            <p:ph type="sldNum" sz="quarter" idx="12"/>
          </p:nvPr>
        </p:nvSpPr>
        <p:spPr/>
        <p:txBody>
          <a:bodyPr/>
          <a:lstStyle/>
          <a:p>
            <a:fld id="{F30D5B00-8CF3-4515-935C-8CE7EEE4EAE1}" type="slidenum">
              <a:rPr lang="en-US" smtClean="0"/>
              <a:t>23</a:t>
            </a:fld>
            <a:endParaRPr lang="en-US" dirty="0"/>
          </a:p>
        </p:txBody>
      </p:sp>
    </p:spTree>
    <p:extLst>
      <p:ext uri="{BB962C8B-B14F-4D97-AF65-F5344CB8AC3E}">
        <p14:creationId xmlns:p14="http://schemas.microsoft.com/office/powerpoint/2010/main" val="62673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800kW demand at 95%</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stretch>
            <a:fillRect/>
          </a:stretch>
        </p:blipFill>
        <p:spPr>
          <a:xfrm>
            <a:off x="0" y="1723886"/>
            <a:ext cx="9114230" cy="3610114"/>
          </a:xfrm>
          <a:prstGeom prst="rect">
            <a:avLst/>
          </a:prstGeom>
        </p:spPr>
      </p:pic>
      <p:sp>
        <p:nvSpPr>
          <p:cNvPr id="4" name="TextBox 3"/>
          <p:cNvSpPr txBox="1"/>
          <p:nvPr/>
        </p:nvSpPr>
        <p:spPr>
          <a:xfrm>
            <a:off x="226671" y="1215886"/>
            <a:ext cx="8679364" cy="369332"/>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b="1" dirty="0" smtClean="0"/>
              <a:t>The below rates are not representative of any Wyoming Power Company Published Rates</a:t>
            </a:r>
            <a:endParaRPr lang="en-US" b="1" dirty="0"/>
          </a:p>
        </p:txBody>
      </p:sp>
      <p:sp>
        <p:nvSpPr>
          <p:cNvPr id="5" name="TextBox 4"/>
          <p:cNvSpPr txBox="1"/>
          <p:nvPr/>
        </p:nvSpPr>
        <p:spPr>
          <a:xfrm>
            <a:off x="1842447" y="5472668"/>
            <a:ext cx="5027658" cy="461665"/>
          </a:xfrm>
          <a:prstGeom prst="rect">
            <a:avLst/>
          </a:prstGeom>
          <a:solidFill>
            <a:schemeClr val="accent4">
              <a:lumMod val="40000"/>
              <a:lumOff val="60000"/>
            </a:schemeClr>
          </a:solidFill>
          <a:ln>
            <a:solidFill>
              <a:schemeClr val="tx1"/>
            </a:solidFill>
          </a:ln>
        </p:spPr>
        <p:txBody>
          <a:bodyPr wrap="none" rtlCol="0">
            <a:spAutoFit/>
          </a:bodyPr>
          <a:lstStyle/>
          <a:p>
            <a:r>
              <a:rPr lang="en-US" sz="2400" b="1" dirty="0" smtClean="0"/>
              <a:t>95% utilization would be very unusual</a:t>
            </a:r>
            <a:endParaRPr lang="en-US" sz="2400" b="1" dirty="0"/>
          </a:p>
        </p:txBody>
      </p:sp>
      <p:sp>
        <p:nvSpPr>
          <p:cNvPr id="6" name="Slide Number Placeholder 5"/>
          <p:cNvSpPr>
            <a:spLocks noGrp="1"/>
          </p:cNvSpPr>
          <p:nvPr>
            <p:ph type="sldNum" sz="quarter" idx="12"/>
          </p:nvPr>
        </p:nvSpPr>
        <p:spPr/>
        <p:txBody>
          <a:bodyPr/>
          <a:lstStyle/>
          <a:p>
            <a:fld id="{F30D5B00-8CF3-4515-935C-8CE7EEE4EAE1}" type="slidenum">
              <a:rPr lang="en-US" smtClean="0"/>
              <a:t>24</a:t>
            </a:fld>
            <a:endParaRPr lang="en-US" dirty="0"/>
          </a:p>
        </p:txBody>
      </p:sp>
    </p:spTree>
    <p:extLst>
      <p:ext uri="{BB962C8B-B14F-4D97-AF65-F5344CB8AC3E}">
        <p14:creationId xmlns:p14="http://schemas.microsoft.com/office/powerpoint/2010/main" val="4012447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716051"/>
            <a:ext cx="9144000" cy="3425897"/>
          </a:xfrm>
          <a:prstGeom prst="rect">
            <a:avLst/>
          </a:prstGeom>
        </p:spPr>
      </p:pic>
      <p:sp>
        <p:nvSpPr>
          <p:cNvPr id="3" name="Rectangle 2"/>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800kW demand at 11.42%</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p:cNvSpPr txBox="1"/>
          <p:nvPr/>
        </p:nvSpPr>
        <p:spPr>
          <a:xfrm>
            <a:off x="226671" y="1215886"/>
            <a:ext cx="8679364" cy="369332"/>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b="1" dirty="0" smtClean="0"/>
              <a:t>The below rates are not representative of any Wyoming Power Company Published Rates</a:t>
            </a:r>
            <a:endParaRPr lang="en-US" b="1" dirty="0"/>
          </a:p>
        </p:txBody>
      </p:sp>
      <p:sp>
        <p:nvSpPr>
          <p:cNvPr id="5" name="TextBox 4"/>
          <p:cNvSpPr txBox="1"/>
          <p:nvPr/>
        </p:nvSpPr>
        <p:spPr>
          <a:xfrm>
            <a:off x="1216242" y="5472668"/>
            <a:ext cx="6711517" cy="830997"/>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sz="2400" b="1" dirty="0" smtClean="0"/>
              <a:t>11.42% utilization would be very unusual</a:t>
            </a:r>
          </a:p>
          <a:p>
            <a:pPr algn="ctr"/>
            <a:r>
              <a:rPr lang="en-US" sz="2400" b="1" dirty="0" smtClean="0"/>
              <a:t>It would mean only using power 20 hours per week</a:t>
            </a:r>
            <a:endParaRPr lang="en-US" sz="2400" b="1" dirty="0"/>
          </a:p>
        </p:txBody>
      </p:sp>
      <p:sp>
        <p:nvSpPr>
          <p:cNvPr id="6" name="Slide Number Placeholder 5"/>
          <p:cNvSpPr>
            <a:spLocks noGrp="1"/>
          </p:cNvSpPr>
          <p:nvPr>
            <p:ph type="sldNum" sz="quarter" idx="12"/>
          </p:nvPr>
        </p:nvSpPr>
        <p:spPr/>
        <p:txBody>
          <a:bodyPr/>
          <a:lstStyle/>
          <a:p>
            <a:fld id="{F30D5B00-8CF3-4515-935C-8CE7EEE4EAE1}" type="slidenum">
              <a:rPr lang="en-US" smtClean="0"/>
              <a:t>25</a:t>
            </a:fld>
            <a:endParaRPr lang="en-US" dirty="0"/>
          </a:p>
        </p:txBody>
      </p:sp>
    </p:spTree>
    <p:extLst>
      <p:ext uri="{BB962C8B-B14F-4D97-AF65-F5344CB8AC3E}">
        <p14:creationId xmlns:p14="http://schemas.microsoft.com/office/powerpoint/2010/main" val="2249954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53569"/>
            <a:ext cx="9138405" cy="3602656"/>
          </a:xfrm>
          <a:prstGeom prst="rect">
            <a:avLst/>
          </a:prstGeom>
        </p:spPr>
      </p:pic>
      <p:sp>
        <p:nvSpPr>
          <p:cNvPr id="3" name="Rectangle 2"/>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250kW demand at 95%</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p:cNvSpPr txBox="1"/>
          <p:nvPr/>
        </p:nvSpPr>
        <p:spPr>
          <a:xfrm>
            <a:off x="226671" y="1215886"/>
            <a:ext cx="8679364" cy="369332"/>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b="1" dirty="0" smtClean="0"/>
              <a:t>The below rates are not representative of any Wyoming Power Company Published Rates</a:t>
            </a:r>
            <a:endParaRPr lang="en-US" b="1" dirty="0"/>
          </a:p>
        </p:txBody>
      </p:sp>
      <p:sp>
        <p:nvSpPr>
          <p:cNvPr id="5" name="TextBox 4"/>
          <p:cNvSpPr txBox="1"/>
          <p:nvPr/>
        </p:nvSpPr>
        <p:spPr>
          <a:xfrm>
            <a:off x="1842447" y="5472668"/>
            <a:ext cx="5027658" cy="461665"/>
          </a:xfrm>
          <a:prstGeom prst="rect">
            <a:avLst/>
          </a:prstGeom>
          <a:solidFill>
            <a:schemeClr val="accent4">
              <a:lumMod val="40000"/>
              <a:lumOff val="60000"/>
            </a:schemeClr>
          </a:solidFill>
          <a:ln>
            <a:solidFill>
              <a:schemeClr val="tx1"/>
            </a:solidFill>
          </a:ln>
        </p:spPr>
        <p:txBody>
          <a:bodyPr wrap="none" rtlCol="0">
            <a:spAutoFit/>
          </a:bodyPr>
          <a:lstStyle/>
          <a:p>
            <a:r>
              <a:rPr lang="en-US" sz="2400" b="1" dirty="0" smtClean="0"/>
              <a:t>95% utilization would be very unusual</a:t>
            </a:r>
            <a:endParaRPr lang="en-US" sz="2400" b="1" dirty="0"/>
          </a:p>
        </p:txBody>
      </p:sp>
      <p:sp>
        <p:nvSpPr>
          <p:cNvPr id="6" name="Slide Number Placeholder 5"/>
          <p:cNvSpPr>
            <a:spLocks noGrp="1"/>
          </p:cNvSpPr>
          <p:nvPr>
            <p:ph type="sldNum" sz="quarter" idx="12"/>
          </p:nvPr>
        </p:nvSpPr>
        <p:spPr/>
        <p:txBody>
          <a:bodyPr/>
          <a:lstStyle/>
          <a:p>
            <a:fld id="{F30D5B00-8CF3-4515-935C-8CE7EEE4EAE1}" type="slidenum">
              <a:rPr lang="en-US" smtClean="0"/>
              <a:t>26</a:t>
            </a:fld>
            <a:endParaRPr lang="en-US" dirty="0"/>
          </a:p>
        </p:txBody>
      </p:sp>
    </p:spTree>
    <p:extLst>
      <p:ext uri="{BB962C8B-B14F-4D97-AF65-F5344CB8AC3E}">
        <p14:creationId xmlns:p14="http://schemas.microsoft.com/office/powerpoint/2010/main" val="142465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250kW demand at 11.42%</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stretch>
            <a:fillRect/>
          </a:stretch>
        </p:blipFill>
        <p:spPr>
          <a:xfrm>
            <a:off x="0" y="1746588"/>
            <a:ext cx="9145581" cy="3435012"/>
          </a:xfrm>
          <a:prstGeom prst="rect">
            <a:avLst/>
          </a:prstGeom>
        </p:spPr>
      </p:pic>
      <p:sp>
        <p:nvSpPr>
          <p:cNvPr id="4" name="TextBox 3"/>
          <p:cNvSpPr txBox="1"/>
          <p:nvPr/>
        </p:nvSpPr>
        <p:spPr>
          <a:xfrm>
            <a:off x="226671" y="1215886"/>
            <a:ext cx="8679364" cy="369332"/>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b="1" dirty="0" smtClean="0"/>
              <a:t>The below rates are not representative of any Wyoming Power Company Published Rates</a:t>
            </a:r>
            <a:endParaRPr lang="en-US" b="1" dirty="0"/>
          </a:p>
        </p:txBody>
      </p:sp>
      <p:sp>
        <p:nvSpPr>
          <p:cNvPr id="5" name="TextBox 4"/>
          <p:cNvSpPr txBox="1"/>
          <p:nvPr/>
        </p:nvSpPr>
        <p:spPr>
          <a:xfrm>
            <a:off x="1216242" y="5472668"/>
            <a:ext cx="6711517" cy="830997"/>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sz="2400" b="1" dirty="0" smtClean="0"/>
              <a:t>11.42% utilization would be very unusual</a:t>
            </a:r>
          </a:p>
          <a:p>
            <a:pPr algn="ctr"/>
            <a:r>
              <a:rPr lang="en-US" sz="2400" b="1" dirty="0" smtClean="0"/>
              <a:t>It would mean only using power 20 hours per week</a:t>
            </a:r>
            <a:endParaRPr lang="en-US" sz="2400" b="1" dirty="0"/>
          </a:p>
        </p:txBody>
      </p:sp>
      <p:sp>
        <p:nvSpPr>
          <p:cNvPr id="6" name="Slide Number Placeholder 5"/>
          <p:cNvSpPr>
            <a:spLocks noGrp="1"/>
          </p:cNvSpPr>
          <p:nvPr>
            <p:ph type="sldNum" sz="quarter" idx="12"/>
          </p:nvPr>
        </p:nvSpPr>
        <p:spPr/>
        <p:txBody>
          <a:bodyPr/>
          <a:lstStyle/>
          <a:p>
            <a:fld id="{F30D5B00-8CF3-4515-935C-8CE7EEE4EAE1}" type="slidenum">
              <a:rPr lang="en-US" smtClean="0"/>
              <a:t>27</a:t>
            </a:fld>
            <a:endParaRPr lang="en-US" dirty="0"/>
          </a:p>
        </p:txBody>
      </p:sp>
      <p:sp>
        <p:nvSpPr>
          <p:cNvPr id="7" name="TextBox 6"/>
          <p:cNvSpPr txBox="1"/>
          <p:nvPr/>
        </p:nvSpPr>
        <p:spPr>
          <a:xfrm>
            <a:off x="1609859" y="661974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30624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90586"/>
            <a:ext cx="9129877" cy="3429114"/>
          </a:xfrm>
          <a:prstGeom prst="rect">
            <a:avLst/>
          </a:prstGeom>
        </p:spPr>
      </p:pic>
      <p:sp>
        <p:nvSpPr>
          <p:cNvPr id="3" name="Rectangle 2"/>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250kW demand at 65%</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p:cNvSpPr txBox="1"/>
          <p:nvPr/>
        </p:nvSpPr>
        <p:spPr>
          <a:xfrm>
            <a:off x="226671" y="1215886"/>
            <a:ext cx="8679364" cy="369332"/>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b="1" dirty="0" smtClean="0"/>
              <a:t>The below rates are not representative of any Wyoming Power Company Published Rates</a:t>
            </a:r>
            <a:endParaRPr lang="en-US" b="1" dirty="0"/>
          </a:p>
        </p:txBody>
      </p:sp>
      <p:sp>
        <p:nvSpPr>
          <p:cNvPr id="5" name="TextBox 4"/>
          <p:cNvSpPr txBox="1"/>
          <p:nvPr/>
        </p:nvSpPr>
        <p:spPr>
          <a:xfrm>
            <a:off x="2168137" y="5472668"/>
            <a:ext cx="4807726" cy="830997"/>
          </a:xfrm>
          <a:prstGeom prst="rect">
            <a:avLst/>
          </a:prstGeom>
          <a:solidFill>
            <a:schemeClr val="accent4">
              <a:lumMod val="40000"/>
              <a:lumOff val="60000"/>
            </a:schemeClr>
          </a:solidFill>
          <a:ln>
            <a:solidFill>
              <a:schemeClr val="tx1"/>
            </a:solidFill>
          </a:ln>
        </p:spPr>
        <p:txBody>
          <a:bodyPr wrap="none" rtlCol="0">
            <a:spAutoFit/>
          </a:bodyPr>
          <a:lstStyle/>
          <a:p>
            <a:pPr algn="ctr"/>
            <a:r>
              <a:rPr lang="en-US" sz="2400" b="1" dirty="0" smtClean="0"/>
              <a:t>65% utilization would be reasonable</a:t>
            </a:r>
          </a:p>
          <a:p>
            <a:pPr algn="ctr"/>
            <a:r>
              <a:rPr lang="en-US" sz="2400" b="1" dirty="0" smtClean="0"/>
              <a:t>7 days/week at 16 hours/day</a:t>
            </a:r>
            <a:endParaRPr lang="en-US" sz="2400" b="1" dirty="0"/>
          </a:p>
        </p:txBody>
      </p:sp>
      <p:sp>
        <p:nvSpPr>
          <p:cNvPr id="6" name="Slide Number Placeholder 5"/>
          <p:cNvSpPr>
            <a:spLocks noGrp="1"/>
          </p:cNvSpPr>
          <p:nvPr>
            <p:ph type="sldNum" sz="quarter" idx="12"/>
          </p:nvPr>
        </p:nvSpPr>
        <p:spPr/>
        <p:txBody>
          <a:bodyPr/>
          <a:lstStyle/>
          <a:p>
            <a:fld id="{F30D5B00-8CF3-4515-935C-8CE7EEE4EAE1}" type="slidenum">
              <a:rPr lang="en-US" smtClean="0"/>
              <a:t>28</a:t>
            </a:fld>
            <a:endParaRPr lang="en-US" dirty="0"/>
          </a:p>
        </p:txBody>
      </p:sp>
    </p:spTree>
    <p:extLst>
      <p:ext uri="{BB962C8B-B14F-4D97-AF65-F5344CB8AC3E}">
        <p14:creationId xmlns:p14="http://schemas.microsoft.com/office/powerpoint/2010/main" val="1248067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078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2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2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800kW demand at 95% &amp; 250kW </a:t>
            </a:r>
            <a:r>
              <a:rPr lang="en-US" sz="20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damand</a:t>
            </a:r>
            <a:r>
              <a:rPr lang="en-US" sz="2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11.4% Utilization</a:t>
            </a:r>
            <a:endParaRPr lang="en-US" sz="2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1" name="Picture 10"/>
          <p:cNvPicPr>
            <a:picLocks noChangeAspect="1"/>
          </p:cNvPicPr>
          <p:nvPr/>
        </p:nvPicPr>
        <p:blipFill>
          <a:blip r:embed="rId2"/>
          <a:stretch>
            <a:fillRect/>
          </a:stretch>
        </p:blipFill>
        <p:spPr>
          <a:xfrm>
            <a:off x="648905" y="3943688"/>
            <a:ext cx="7834695" cy="2942653"/>
          </a:xfrm>
          <a:prstGeom prst="rect">
            <a:avLst/>
          </a:prstGeom>
        </p:spPr>
      </p:pic>
      <p:pic>
        <p:nvPicPr>
          <p:cNvPr id="12" name="Picture 11"/>
          <p:cNvPicPr>
            <a:picLocks noChangeAspect="1"/>
          </p:cNvPicPr>
          <p:nvPr/>
        </p:nvPicPr>
        <p:blipFill>
          <a:blip r:embed="rId3"/>
          <a:stretch>
            <a:fillRect/>
          </a:stretch>
        </p:blipFill>
        <p:spPr>
          <a:xfrm>
            <a:off x="648905" y="714253"/>
            <a:ext cx="7834695" cy="3102435"/>
          </a:xfrm>
          <a:prstGeom prst="rect">
            <a:avLst/>
          </a:prstGeom>
        </p:spPr>
      </p:pic>
      <p:sp>
        <p:nvSpPr>
          <p:cNvPr id="13" name="Rectangle 12"/>
          <p:cNvSpPr/>
          <p:nvPr/>
        </p:nvSpPr>
        <p:spPr>
          <a:xfrm>
            <a:off x="648905" y="3816688"/>
            <a:ext cx="7834695" cy="1270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F30D5B00-8CF3-4515-935C-8CE7EEE4EAE1}" type="slidenum">
              <a:rPr lang="en-US" smtClean="0"/>
              <a:t>29</a:t>
            </a:fld>
            <a:endParaRPr lang="en-US" dirty="0"/>
          </a:p>
        </p:txBody>
      </p:sp>
    </p:spTree>
    <p:extLst>
      <p:ext uri="{BB962C8B-B14F-4D97-AF65-F5344CB8AC3E}">
        <p14:creationId xmlns:p14="http://schemas.microsoft.com/office/powerpoint/2010/main" val="427045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6582" y="625759"/>
            <a:ext cx="4170837" cy="6163218"/>
          </a:xfrm>
          <a:prstGeom prst="rect">
            <a:avLst/>
          </a:prstGeom>
        </p:spPr>
      </p:pic>
      <p:sp>
        <p:nvSpPr>
          <p:cNvPr id="3" name="Rectangle 2"/>
          <p:cNvSpPr/>
          <p:nvPr/>
        </p:nvSpPr>
        <p:spPr>
          <a:xfrm>
            <a:off x="2448246" y="7211"/>
            <a:ext cx="4247509"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Sample Selection Points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lide Number Placeholder 3"/>
          <p:cNvSpPr>
            <a:spLocks noGrp="1"/>
          </p:cNvSpPr>
          <p:nvPr>
            <p:ph type="sldNum" sz="quarter" idx="12"/>
          </p:nvPr>
        </p:nvSpPr>
        <p:spPr>
          <a:xfrm>
            <a:off x="8229600" y="6356351"/>
            <a:ext cx="285750" cy="365125"/>
          </a:xfrm>
        </p:spPr>
        <p:txBody>
          <a:bodyPr/>
          <a:lstStyle/>
          <a:p>
            <a:fld id="{F30D5B00-8CF3-4515-935C-8CE7EEE4EAE1}" type="slidenum">
              <a:rPr lang="en-US" sz="1600" b="1" smtClean="0">
                <a:solidFill>
                  <a:schemeClr val="accent1">
                    <a:lumMod val="50000"/>
                  </a:schemeClr>
                </a:solidFill>
              </a:rPr>
              <a:t>3</a:t>
            </a:fld>
            <a:endParaRPr lang="en-US" sz="1600" b="1" dirty="0">
              <a:solidFill>
                <a:schemeClr val="accent1">
                  <a:lumMod val="50000"/>
                </a:schemeClr>
              </a:solidFill>
            </a:endParaRPr>
          </a:p>
        </p:txBody>
      </p:sp>
    </p:spTree>
    <p:extLst>
      <p:ext uri="{BB962C8B-B14F-4D97-AF65-F5344CB8AC3E}">
        <p14:creationId xmlns:p14="http://schemas.microsoft.com/office/powerpoint/2010/main" val="4228907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Take Away Understandings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p:cNvSpPr txBox="1"/>
          <p:nvPr/>
        </p:nvSpPr>
        <p:spPr>
          <a:xfrm>
            <a:off x="0" y="1400175"/>
            <a:ext cx="9144000" cy="5478423"/>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kW - </a:t>
            </a:r>
            <a:r>
              <a:rPr lang="en-US" b="1" dirty="0" err="1" smtClean="0"/>
              <a:t>KiloWatt</a:t>
            </a:r>
            <a:r>
              <a:rPr lang="en-US" b="1" dirty="0" smtClean="0"/>
              <a:t> Commitment/Demand has a substantial impact on overall monthly cost</a:t>
            </a:r>
            <a:endParaRPr lang="en-US" b="1" dirty="0"/>
          </a:p>
          <a:p>
            <a:pPr marL="285750" indent="-285750">
              <a:buFont typeface="Arial" panose="020B0604020202020204" pitchFamily="34" charset="0"/>
              <a:buChar char="•"/>
            </a:pPr>
            <a:r>
              <a:rPr lang="en-US" b="1" dirty="0" smtClean="0"/>
              <a:t>kWh – in this case 24hrs per day X 30.5 days per month = 732 possible hours of </a:t>
            </a:r>
            <a:r>
              <a:rPr lang="en-US" b="1" dirty="0" err="1" smtClean="0"/>
              <a:t>Committment</a:t>
            </a:r>
            <a:r>
              <a:rPr lang="en-US" b="1" dirty="0" smtClean="0"/>
              <a:t>/Demand</a:t>
            </a:r>
          </a:p>
          <a:p>
            <a:pPr marL="742950" lvl="1" indent="-285750">
              <a:buFont typeface="Wingdings" panose="05000000000000000000" pitchFamily="2" charset="2"/>
              <a:buChar char="q"/>
            </a:pPr>
            <a:r>
              <a:rPr lang="en-US" sz="1600" b="1" dirty="0" smtClean="0">
                <a:solidFill>
                  <a:schemeClr val="accent5">
                    <a:lumMod val="75000"/>
                  </a:schemeClr>
                </a:solidFill>
              </a:rPr>
              <a:t>732 X </a:t>
            </a:r>
            <a:r>
              <a:rPr lang="en-US" sz="1600" b="1" dirty="0" smtClean="0">
                <a:solidFill>
                  <a:srgbClr val="FF0000"/>
                </a:solidFill>
              </a:rPr>
              <a:t>800</a:t>
            </a:r>
            <a:r>
              <a:rPr lang="en-US" sz="1600" b="1" dirty="0" smtClean="0">
                <a:solidFill>
                  <a:schemeClr val="accent5">
                    <a:lumMod val="75000"/>
                  </a:schemeClr>
                </a:solidFill>
              </a:rPr>
              <a:t> = 585,600  or 732 X </a:t>
            </a:r>
            <a:r>
              <a:rPr lang="en-US" sz="1600" b="1" dirty="0" smtClean="0">
                <a:solidFill>
                  <a:srgbClr val="FF0000"/>
                </a:solidFill>
              </a:rPr>
              <a:t>250</a:t>
            </a:r>
            <a:r>
              <a:rPr lang="en-US" sz="1600" b="1" dirty="0" smtClean="0">
                <a:solidFill>
                  <a:schemeClr val="accent5">
                    <a:lumMod val="75000"/>
                  </a:schemeClr>
                </a:solidFill>
              </a:rPr>
              <a:t> = 183,000</a:t>
            </a:r>
          </a:p>
          <a:p>
            <a:pPr marL="742950" lvl="1" indent="-285750">
              <a:buFont typeface="Wingdings" panose="05000000000000000000" pitchFamily="2" charset="2"/>
              <a:buChar char="q"/>
            </a:pPr>
            <a:r>
              <a:rPr lang="en-US" sz="1600" b="1" dirty="0" smtClean="0">
                <a:solidFill>
                  <a:schemeClr val="accent5">
                    <a:lumMod val="75000"/>
                  </a:schemeClr>
                </a:solidFill>
              </a:rPr>
              <a:t>5 Days/Week for 10 hours/day = 210 hours/month = 28.68% of a billing time period</a:t>
            </a:r>
          </a:p>
          <a:p>
            <a:pPr marL="742950" lvl="1" indent="-285750">
              <a:buFont typeface="Wingdings" panose="05000000000000000000" pitchFamily="2" charset="2"/>
              <a:buChar char="q"/>
            </a:pPr>
            <a:r>
              <a:rPr lang="en-US" sz="1600" b="1" dirty="0" smtClean="0">
                <a:solidFill>
                  <a:schemeClr val="accent5">
                    <a:lumMod val="75000"/>
                  </a:schemeClr>
                </a:solidFill>
              </a:rPr>
              <a:t>7 Days/Week for 16 hours/day = 470 hours/month = 64.5% of a billing time period</a:t>
            </a:r>
          </a:p>
          <a:p>
            <a:endParaRPr lang="en-US" b="1" dirty="0"/>
          </a:p>
          <a:p>
            <a:pPr marL="285750" indent="-285750">
              <a:buFont typeface="Arial" panose="020B0604020202020204" pitchFamily="34" charset="0"/>
              <a:buChar char="•"/>
            </a:pPr>
            <a:r>
              <a:rPr lang="en-US" b="1" dirty="0" smtClean="0"/>
              <a:t>Load Factor in % - estimated or actual amount of utilization compared to commitment</a:t>
            </a:r>
            <a:endParaRPr lang="en-US" b="1" dirty="0"/>
          </a:p>
          <a:p>
            <a:pPr marL="285750" indent="-285750">
              <a:buFont typeface="Arial" panose="020B0604020202020204" pitchFamily="34" charset="0"/>
              <a:buChar char="•"/>
            </a:pPr>
            <a:r>
              <a:rPr lang="en-US" b="1" dirty="0" smtClean="0"/>
              <a:t>High kW Commitment/Demand with Low load factor substantially drives the kW $$ up</a:t>
            </a:r>
          </a:p>
          <a:p>
            <a:pPr marL="742950" lvl="2" indent="-285750">
              <a:buFont typeface="Wingdings" panose="05000000000000000000" pitchFamily="2" charset="2"/>
              <a:buChar char="q"/>
            </a:pPr>
            <a:r>
              <a:rPr lang="en-US" sz="1600" b="1" dirty="0">
                <a:solidFill>
                  <a:schemeClr val="accent5">
                    <a:lumMod val="75000"/>
                  </a:schemeClr>
                </a:solidFill>
              </a:rPr>
              <a:t>Minimizing kW Commitment/Demand and having a high Load Factor drives the kW $$ down</a:t>
            </a:r>
          </a:p>
          <a:p>
            <a:endParaRPr lang="en-US" sz="1600" b="1" dirty="0" smtClean="0">
              <a:solidFill>
                <a:schemeClr val="accent5">
                  <a:lumMod val="75000"/>
                </a:schemeClr>
              </a:solidFill>
            </a:endParaRPr>
          </a:p>
          <a:p>
            <a:pPr marL="285750" indent="-285750">
              <a:buFont typeface="Arial" panose="020B0604020202020204" pitchFamily="34" charset="0"/>
              <a:buChar char="•"/>
            </a:pPr>
            <a:r>
              <a:rPr lang="en-US" b="1" dirty="0" smtClean="0"/>
              <a:t>kW Commitment/Demand will automatically increase (for long time) if kW surpasses the commitment/Demand for just 15 minutes in a billing period</a:t>
            </a:r>
          </a:p>
          <a:p>
            <a:pPr marL="285750" indent="-285750">
              <a:buFont typeface="Arial" panose="020B0604020202020204" pitchFamily="34" charset="0"/>
              <a:buChar char="•"/>
            </a:pPr>
            <a:r>
              <a:rPr lang="en-US" b="1" dirty="0" smtClean="0"/>
              <a:t>kW Commitment/Demand will NOT automatically  decrease (ever) if kW is below commitment/Demand in any month – even if always substantially below commitment</a:t>
            </a:r>
          </a:p>
          <a:p>
            <a:pPr marL="285750" indent="-285750">
              <a:buFont typeface="Arial" panose="020B0604020202020204" pitchFamily="34" charset="0"/>
              <a:buChar char="•"/>
            </a:pPr>
            <a:r>
              <a:rPr lang="en-US" b="1" dirty="0" smtClean="0"/>
              <a:t>Reviewing kW with provider should be an annual or semi-annual event – if constantly under utilized reduce the kW in your contract</a:t>
            </a:r>
          </a:p>
          <a:p>
            <a:pPr marL="742950" lvl="1" indent="-285750">
              <a:buFont typeface="Wingdings" panose="05000000000000000000" pitchFamily="2" charset="2"/>
              <a:buChar char="q"/>
            </a:pPr>
            <a:r>
              <a:rPr lang="en-US" b="1" dirty="0" smtClean="0">
                <a:solidFill>
                  <a:schemeClr val="accent5">
                    <a:lumMod val="75000"/>
                  </a:schemeClr>
                </a:solidFill>
              </a:rPr>
              <a:t>Under committed kW at start-up is better cost wise than over committed</a:t>
            </a:r>
          </a:p>
          <a:p>
            <a:pPr marL="742950" lvl="1" indent="-285750">
              <a:buFont typeface="Wingdings" panose="05000000000000000000" pitchFamily="2" charset="2"/>
              <a:buChar char="q"/>
            </a:pPr>
            <a:r>
              <a:rPr lang="en-US" b="1" dirty="0" smtClean="0">
                <a:solidFill>
                  <a:schemeClr val="accent5">
                    <a:lumMod val="75000"/>
                  </a:schemeClr>
                </a:solidFill>
              </a:rPr>
              <a:t>Re-engineering load or work hours can sometimes reduce actual demand</a:t>
            </a:r>
            <a:endParaRPr lang="en-US" b="1" dirty="0">
              <a:solidFill>
                <a:schemeClr val="accent5">
                  <a:lumMod val="75000"/>
                </a:schemeClr>
              </a:solidFill>
            </a:endParaRPr>
          </a:p>
          <a:p>
            <a:pPr marL="285750" indent="-285750">
              <a:buFont typeface="Arial" panose="020B0604020202020204" pitchFamily="34" charset="0"/>
              <a:buChar char="•"/>
            </a:pPr>
            <a:endParaRPr lang="en-US" b="1" dirty="0" smtClean="0"/>
          </a:p>
        </p:txBody>
      </p:sp>
      <p:sp>
        <p:nvSpPr>
          <p:cNvPr id="5" name="Slide Number Placeholder 4"/>
          <p:cNvSpPr>
            <a:spLocks noGrp="1"/>
          </p:cNvSpPr>
          <p:nvPr>
            <p:ph type="sldNum" sz="quarter" idx="12"/>
          </p:nvPr>
        </p:nvSpPr>
        <p:spPr/>
        <p:txBody>
          <a:bodyPr/>
          <a:lstStyle/>
          <a:p>
            <a:fld id="{F30D5B00-8CF3-4515-935C-8CE7EEE4EAE1}" type="slidenum">
              <a:rPr lang="en-US" smtClean="0"/>
              <a:t>30</a:t>
            </a:fld>
            <a:endParaRPr lang="en-US" dirty="0"/>
          </a:p>
        </p:txBody>
      </p:sp>
    </p:spTree>
    <p:extLst>
      <p:ext uri="{BB962C8B-B14F-4D97-AF65-F5344CB8AC3E}">
        <p14:creationId xmlns:p14="http://schemas.microsoft.com/office/powerpoint/2010/main" val="2086309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0D5B00-8CF3-4515-935C-8CE7EEE4EAE1}" type="slidenum">
              <a:rPr lang="en-US" smtClean="0"/>
              <a:t>31</a:t>
            </a:fld>
            <a:endParaRPr lang="en-US" dirty="0"/>
          </a:p>
        </p:txBody>
      </p:sp>
      <p:sp>
        <p:nvSpPr>
          <p:cNvPr id="4" name="Rectangle 3"/>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Additional Considerations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p:cNvSpPr/>
          <p:nvPr/>
        </p:nvSpPr>
        <p:spPr>
          <a:xfrm>
            <a:off x="309093" y="1189841"/>
            <a:ext cx="8448541" cy="5509200"/>
          </a:xfrm>
          <a:prstGeom prst="rect">
            <a:avLst/>
          </a:prstGeom>
          <a:solidFill>
            <a:srgbClr val="FFFF99"/>
          </a:solidFill>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smtClean="0"/>
              <a:t>kVAR - Reactive </a:t>
            </a:r>
            <a:r>
              <a:rPr lang="en-US" sz="2800" b="1" dirty="0"/>
              <a:t>Power Charge</a:t>
            </a:r>
          </a:p>
          <a:p>
            <a:pPr marL="342900" indent="-342900">
              <a:buFont typeface="Arial" panose="020B0604020202020204" pitchFamily="34" charset="0"/>
              <a:buChar char="•"/>
            </a:pPr>
            <a:r>
              <a:rPr lang="en-US" sz="2200" dirty="0"/>
              <a:t>The maximum 15-minute reactive demand for the month in kVar in excess </a:t>
            </a:r>
            <a:r>
              <a:rPr lang="en-US" sz="2200" dirty="0" smtClean="0"/>
              <a:t>of 40</a:t>
            </a:r>
            <a:r>
              <a:rPr lang="en-US" sz="2200" dirty="0"/>
              <a:t>% of the measured kW demand for the same month will be billed per kVar </a:t>
            </a:r>
            <a:r>
              <a:rPr lang="en-US" sz="2200" dirty="0" smtClean="0"/>
              <a:t>of such </a:t>
            </a:r>
            <a:r>
              <a:rPr lang="en-US" sz="2200" dirty="0"/>
              <a:t>excess reactive demand</a:t>
            </a:r>
            <a:r>
              <a:rPr lang="en-US" sz="2200" dirty="0" smtClean="0"/>
              <a:t>. </a:t>
            </a:r>
            <a:r>
              <a:rPr lang="en-US" sz="2200" dirty="0" smtClean="0">
                <a:solidFill>
                  <a:srgbClr val="FF0000"/>
                </a:solidFill>
              </a:rPr>
              <a:t>– could be $0.60 to $1 per kVAR</a:t>
            </a:r>
            <a:r>
              <a:rPr lang="en-US" sz="2200" dirty="0" smtClean="0"/>
              <a:t>  </a:t>
            </a:r>
          </a:p>
          <a:p>
            <a:pPr marL="800100" lvl="1" indent="-342900">
              <a:buFont typeface="Arial" panose="020B0604020202020204" pitchFamily="34" charset="0"/>
              <a:buChar char="•"/>
            </a:pPr>
            <a:r>
              <a:rPr lang="en-US" sz="2000" b="1" dirty="0" smtClean="0"/>
              <a:t>Very High demand for short periods impact the network</a:t>
            </a:r>
          </a:p>
          <a:p>
            <a:pPr marL="800100" lvl="1" indent="-342900">
              <a:buFont typeface="Arial" panose="020B0604020202020204" pitchFamily="34" charset="0"/>
              <a:buChar char="•"/>
            </a:pPr>
            <a:r>
              <a:rPr lang="en-US" sz="2000" b="1" dirty="0"/>
              <a:t>KVAR = kilo (thousands of) volts times amperes, reactive, which is a measure of the rate of energy that is sloshing back and forth, twice a cycle, between an AC source and a reactive (capacitive or inductive) load. The phase difference between the voltage wave and the current wave components used for this measure is + or - 90 degrees. </a:t>
            </a:r>
          </a:p>
          <a:p>
            <a:r>
              <a:rPr lang="en-US" sz="2800" b="1" dirty="0"/>
              <a:t>Demand</a:t>
            </a:r>
          </a:p>
          <a:p>
            <a:pPr marL="342900" indent="-342900">
              <a:buFont typeface="Arial" panose="020B0604020202020204" pitchFamily="34" charset="0"/>
              <a:buChar char="•"/>
            </a:pPr>
            <a:r>
              <a:rPr lang="en-US" sz="2200" dirty="0"/>
              <a:t>The kW as shown by or computed from the readings of Company's Demand meter </a:t>
            </a:r>
            <a:r>
              <a:rPr lang="en-US" sz="2200" dirty="0" smtClean="0"/>
              <a:t>for the </a:t>
            </a:r>
            <a:r>
              <a:rPr lang="en-US" sz="2200" dirty="0"/>
              <a:t>15-minute period of Customer's greatest use during the month. The Company</a:t>
            </a:r>
          </a:p>
          <a:p>
            <a:pPr marL="342900" indent="-342900">
              <a:buFont typeface="Arial" panose="020B0604020202020204" pitchFamily="34" charset="0"/>
              <a:buChar char="•"/>
            </a:pPr>
            <a:r>
              <a:rPr lang="en-US" sz="2200" dirty="0"/>
              <a:t>determines billing demands to the nearest whole kW.</a:t>
            </a:r>
          </a:p>
        </p:txBody>
      </p:sp>
    </p:spTree>
    <p:extLst>
      <p:ext uri="{BB962C8B-B14F-4D97-AF65-F5344CB8AC3E}">
        <p14:creationId xmlns:p14="http://schemas.microsoft.com/office/powerpoint/2010/main" val="4077556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square" lIns="91440" tIns="45720" rIns="91440" bIns="45720">
            <a:spAutoFit/>
          </a:bodyPr>
          <a:lstStyle/>
          <a:p>
            <a:pPr algn="ct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Components of the Commercial Power Cost</a:t>
            </a:r>
          </a:p>
          <a:p>
            <a:pPr algn="ctr"/>
            <a:r>
              <a:rPr lang="en-US" sz="32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Actual Case Manufacturing Company</a:t>
            </a:r>
          </a:p>
        </p:txBody>
      </p:sp>
      <p:sp>
        <p:nvSpPr>
          <p:cNvPr id="5" name="TextBox 4"/>
          <p:cNvSpPr txBox="1"/>
          <p:nvPr/>
        </p:nvSpPr>
        <p:spPr>
          <a:xfrm>
            <a:off x="222250" y="1176872"/>
            <a:ext cx="8699500" cy="101566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3 – production systems - 300 kW to start up each -50 kW operating demand each</a:t>
            </a:r>
          </a:p>
          <a:p>
            <a:pPr algn="ctr"/>
            <a:r>
              <a:rPr lang="en-US"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50 kW for all other electrical demand - 8 hour/day general workforce</a:t>
            </a:r>
          </a:p>
          <a:p>
            <a:pPr algn="ctr"/>
            <a:r>
              <a:rPr lang="en-US"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 hour pre-shift start up - 1 hour post-shift shut down</a:t>
            </a:r>
            <a:endParaRPr lang="en-US" sz="2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8" name="TextBox 7"/>
          <p:cNvSpPr txBox="1"/>
          <p:nvPr/>
        </p:nvSpPr>
        <p:spPr>
          <a:xfrm>
            <a:off x="2482850" y="2272978"/>
            <a:ext cx="4178300"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solidFill>
                  <a:schemeClr val="accent5">
                    <a:lumMod val="75000"/>
                  </a:schemeClr>
                </a:solidFill>
              </a:rPr>
              <a:t>Traditional Operating Model</a:t>
            </a:r>
          </a:p>
          <a:p>
            <a:r>
              <a:rPr lang="en-US" b="1" dirty="0" smtClean="0"/>
              <a:t>Start 3 systems in 1</a:t>
            </a:r>
            <a:r>
              <a:rPr lang="en-US" b="1" baseline="30000" dirty="0" smtClean="0"/>
              <a:t>st</a:t>
            </a:r>
            <a:r>
              <a:rPr lang="en-US" b="1" dirty="0" smtClean="0"/>
              <a:t> Hour 	   = 900 kW </a:t>
            </a:r>
          </a:p>
          <a:p>
            <a:r>
              <a:rPr lang="en-US" b="1" dirty="0" smtClean="0"/>
              <a:t>Other demand	            	   =   50 kW</a:t>
            </a:r>
          </a:p>
          <a:p>
            <a:r>
              <a:rPr lang="en-US" b="1" dirty="0" smtClean="0"/>
              <a:t>Total Commitment/Demand	   = 950 kW</a:t>
            </a:r>
          </a:p>
          <a:p>
            <a:r>
              <a:rPr lang="en-US" b="1" dirty="0" smtClean="0"/>
              <a:t>Cost per kW (examples above) = $17.20</a:t>
            </a:r>
          </a:p>
          <a:p>
            <a:r>
              <a:rPr lang="en-US" b="1" dirty="0" smtClean="0"/>
              <a:t>Monthly Commitment Cost	   = $16,340</a:t>
            </a:r>
          </a:p>
        </p:txBody>
      </p:sp>
      <p:sp>
        <p:nvSpPr>
          <p:cNvPr id="9" name="TextBox 8"/>
          <p:cNvSpPr txBox="1"/>
          <p:nvPr/>
        </p:nvSpPr>
        <p:spPr>
          <a:xfrm>
            <a:off x="520700" y="4107747"/>
            <a:ext cx="8153400"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smtClean="0">
                <a:solidFill>
                  <a:schemeClr val="accent5">
                    <a:lumMod val="75000"/>
                  </a:schemeClr>
                </a:solidFill>
              </a:rPr>
              <a:t>Re-engineered Operating Model</a:t>
            </a:r>
          </a:p>
          <a:p>
            <a:r>
              <a:rPr lang="en-US" b="1" dirty="0" smtClean="0"/>
              <a:t>Stagger system starts   	1st	= 300 kW 		= 300 kW</a:t>
            </a:r>
          </a:p>
          <a:p>
            <a:r>
              <a:rPr lang="en-US" b="1" dirty="0" smtClean="0"/>
              <a:t>			2</a:t>
            </a:r>
            <a:r>
              <a:rPr lang="en-US" b="1" baseline="30000" dirty="0" smtClean="0"/>
              <a:t>nd</a:t>
            </a:r>
            <a:r>
              <a:rPr lang="en-US" b="1" dirty="0" smtClean="0"/>
              <a:t>	= 300KW + 50 kW (1</a:t>
            </a:r>
            <a:r>
              <a:rPr lang="en-US" b="1" baseline="30000" dirty="0" smtClean="0"/>
              <a:t>st</a:t>
            </a:r>
            <a:r>
              <a:rPr lang="en-US" b="1" dirty="0" smtClean="0"/>
              <a:t>)	= 350 kW</a:t>
            </a:r>
          </a:p>
          <a:p>
            <a:r>
              <a:rPr lang="en-US" b="1" dirty="0"/>
              <a:t>	</a:t>
            </a:r>
            <a:r>
              <a:rPr lang="en-US" b="1" dirty="0" smtClean="0"/>
              <a:t>		3</a:t>
            </a:r>
            <a:r>
              <a:rPr lang="en-US" b="1" baseline="30000" dirty="0" smtClean="0"/>
              <a:t>rd</a:t>
            </a:r>
            <a:r>
              <a:rPr lang="en-US" b="1" dirty="0" smtClean="0"/>
              <a:t>	= 300kW + 100 kW ( 1 &amp; 2)	= 400 kW</a:t>
            </a:r>
          </a:p>
          <a:p>
            <a:r>
              <a:rPr lang="en-US" b="1" dirty="0" smtClean="0"/>
              <a:t>Other demand	            					=   50 kW</a:t>
            </a:r>
          </a:p>
          <a:p>
            <a:r>
              <a:rPr lang="en-US" b="1" dirty="0" smtClean="0"/>
              <a:t>Total Commitment/Demand	</a:t>
            </a:r>
            <a:r>
              <a:rPr lang="en-US" b="1" dirty="0" smtClean="0">
                <a:solidFill>
                  <a:srgbClr val="FF0000"/>
                </a:solidFill>
              </a:rPr>
              <a:t>(47.4% of Traditional)</a:t>
            </a:r>
            <a:r>
              <a:rPr lang="en-US" b="1" dirty="0" smtClean="0"/>
              <a:t>		= </a:t>
            </a:r>
            <a:r>
              <a:rPr lang="en-US" b="1" dirty="0"/>
              <a:t>4</a:t>
            </a:r>
            <a:r>
              <a:rPr lang="en-US" b="1" dirty="0" smtClean="0"/>
              <a:t>50 kW</a:t>
            </a:r>
          </a:p>
          <a:p>
            <a:r>
              <a:rPr lang="en-US" b="1" dirty="0" smtClean="0"/>
              <a:t>Cost per kW (examples above)				= $17.20</a:t>
            </a:r>
          </a:p>
          <a:p>
            <a:r>
              <a:rPr lang="en-US" b="1" dirty="0" smtClean="0"/>
              <a:t>Monthly Commitment Cost					= $7,740</a:t>
            </a:r>
          </a:p>
          <a:p>
            <a:r>
              <a:rPr lang="en-US" b="1" dirty="0"/>
              <a:t>	</a:t>
            </a:r>
            <a:r>
              <a:rPr lang="en-US" b="1" dirty="0" smtClean="0">
                <a:solidFill>
                  <a:srgbClr val="FF0000"/>
                </a:solidFill>
              </a:rPr>
              <a:t>Power Cost Savings = $8,600 / Month  or $103,200 / Annual</a:t>
            </a:r>
          </a:p>
        </p:txBody>
      </p:sp>
      <p:sp>
        <p:nvSpPr>
          <p:cNvPr id="10" name="Slide Number Placeholder 9"/>
          <p:cNvSpPr>
            <a:spLocks noGrp="1"/>
          </p:cNvSpPr>
          <p:nvPr>
            <p:ph type="sldNum" sz="quarter" idx="12"/>
          </p:nvPr>
        </p:nvSpPr>
        <p:spPr/>
        <p:txBody>
          <a:bodyPr/>
          <a:lstStyle/>
          <a:p>
            <a:fld id="{F30D5B00-8CF3-4515-935C-8CE7EEE4EAE1}" type="slidenum">
              <a:rPr lang="en-US" smtClean="0"/>
              <a:t>32</a:t>
            </a:fld>
            <a:endParaRPr lang="en-US" dirty="0"/>
          </a:p>
        </p:txBody>
      </p:sp>
    </p:spTree>
    <p:extLst>
      <p:ext uri="{BB962C8B-B14F-4D97-AF65-F5344CB8AC3E}">
        <p14:creationId xmlns:p14="http://schemas.microsoft.com/office/powerpoint/2010/main" val="2791639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500" y="1358900"/>
            <a:ext cx="8483600" cy="560153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On one project in Upstate New York we were looking for 25 </a:t>
            </a:r>
            <a:r>
              <a:rPr lang="en-US" sz="2000" b="1" dirty="0" err="1" smtClean="0"/>
              <a:t>mW</a:t>
            </a:r>
            <a:r>
              <a:rPr lang="en-US" sz="2000" b="1" dirty="0" smtClean="0"/>
              <a:t> of Demand</a:t>
            </a:r>
          </a:p>
          <a:p>
            <a:pPr marL="285750" indent="-285750">
              <a:buFont typeface="Arial" panose="020B0604020202020204" pitchFamily="34" charset="0"/>
              <a:buChar char="•"/>
            </a:pPr>
            <a:r>
              <a:rPr lang="en-US" sz="2000" b="1" dirty="0" smtClean="0"/>
              <a:t>Grid had approximately 2,000 </a:t>
            </a:r>
            <a:r>
              <a:rPr lang="en-US" sz="2000" b="1" dirty="0" err="1" smtClean="0"/>
              <a:t>mW</a:t>
            </a:r>
            <a:r>
              <a:rPr lang="en-US" sz="2000" b="1" dirty="0" smtClean="0"/>
              <a:t> in the area</a:t>
            </a:r>
          </a:p>
          <a:p>
            <a:pPr marL="285750" indent="-285750">
              <a:buFont typeface="Arial" panose="020B0604020202020204" pitchFamily="34" charset="0"/>
              <a:buChar char="•"/>
            </a:pPr>
            <a:r>
              <a:rPr lang="en-US" sz="2000" b="1" dirty="0" smtClean="0"/>
              <a:t>NY State had access to 20% of the 2,000 </a:t>
            </a:r>
            <a:r>
              <a:rPr lang="en-US" sz="2000" b="1" dirty="0" err="1" smtClean="0"/>
              <a:t>mW</a:t>
            </a:r>
            <a:r>
              <a:rPr lang="en-US" sz="2000" b="1" dirty="0" smtClean="0"/>
              <a:t> (400 </a:t>
            </a:r>
            <a:r>
              <a:rPr lang="en-US" sz="2000" b="1" dirty="0" err="1" smtClean="0"/>
              <a:t>mW</a:t>
            </a:r>
            <a:r>
              <a:rPr lang="en-US" sz="2000" b="1" dirty="0" smtClean="0"/>
              <a:t>) for $0 Demand cost to attract new business to the Upstate area</a:t>
            </a:r>
          </a:p>
          <a:p>
            <a:pPr marL="285750" indent="-285750">
              <a:buFont typeface="Arial" panose="020B0604020202020204" pitchFamily="34" charset="0"/>
              <a:buChar char="•"/>
            </a:pPr>
            <a:r>
              <a:rPr lang="en-US" sz="2000" b="1" dirty="0" smtClean="0"/>
              <a:t>Power Company was fully committed  for their 1,600 </a:t>
            </a:r>
            <a:r>
              <a:rPr lang="en-US" sz="2000" b="1" dirty="0" err="1" smtClean="0"/>
              <a:t>mW</a:t>
            </a:r>
            <a:r>
              <a:rPr lang="en-US" sz="2000" b="1" dirty="0" smtClean="0"/>
              <a:t> </a:t>
            </a:r>
          </a:p>
          <a:p>
            <a:pPr marL="285750" indent="-285750">
              <a:buFont typeface="Arial" panose="020B0604020202020204" pitchFamily="34" charset="0"/>
              <a:buChar char="•"/>
            </a:pPr>
            <a:r>
              <a:rPr lang="en-US" sz="2000" b="1" dirty="0" smtClean="0"/>
              <a:t>Client was looking to get 25 </a:t>
            </a:r>
            <a:r>
              <a:rPr lang="en-US" sz="2000" b="1" dirty="0" err="1" smtClean="0"/>
              <a:t>mW</a:t>
            </a:r>
            <a:r>
              <a:rPr lang="en-US" sz="2000" b="1" dirty="0" smtClean="0"/>
              <a:t> of NY incentivized power at $0 for kW demand.</a:t>
            </a:r>
          </a:p>
          <a:p>
            <a:pPr marL="285750" indent="-285750">
              <a:buFont typeface="Arial" panose="020B0604020202020204" pitchFamily="34" charset="0"/>
              <a:buChar char="•"/>
            </a:pPr>
            <a:r>
              <a:rPr lang="en-US" sz="2000" b="1" dirty="0" smtClean="0"/>
              <a:t>Existing Commitment/Demand for the incentivized load to be 395 </a:t>
            </a:r>
            <a:r>
              <a:rPr lang="en-US" sz="2000" b="1" dirty="0" err="1" smtClean="0"/>
              <a:t>mW</a:t>
            </a:r>
            <a:endParaRPr lang="en-US" sz="2000" b="1" dirty="0" smtClean="0"/>
          </a:p>
          <a:p>
            <a:pPr marL="285750" indent="-285750">
              <a:buFont typeface="Arial" panose="020B0604020202020204" pitchFamily="34" charset="0"/>
              <a:buChar char="•"/>
            </a:pPr>
            <a:r>
              <a:rPr lang="en-US" sz="2000" b="1" dirty="0" smtClean="0"/>
              <a:t>Power Company records showed over 40% of the 395 </a:t>
            </a:r>
            <a:r>
              <a:rPr lang="en-US" sz="2000" b="1" dirty="0" err="1" smtClean="0"/>
              <a:t>mW</a:t>
            </a:r>
            <a:r>
              <a:rPr lang="en-US" sz="2000" b="1" dirty="0" smtClean="0"/>
              <a:t>  (158 </a:t>
            </a:r>
            <a:r>
              <a:rPr lang="en-US" sz="2000" b="1" dirty="0" err="1" smtClean="0"/>
              <a:t>mW</a:t>
            </a:r>
            <a:r>
              <a:rPr lang="en-US" sz="2000" b="1" dirty="0" smtClean="0"/>
              <a:t>) Commitment/Demand to be under utilized </a:t>
            </a:r>
          </a:p>
          <a:p>
            <a:pPr marL="285750" indent="-285750">
              <a:buFont typeface="Arial" panose="020B0604020202020204" pitchFamily="34" charset="0"/>
              <a:buChar char="•"/>
            </a:pPr>
            <a:endParaRPr lang="en-US" sz="2000" b="1" dirty="0"/>
          </a:p>
          <a:p>
            <a:pPr marL="285750" indent="-285750" algn="ctr">
              <a:buFont typeface="Arial" panose="020B0604020202020204" pitchFamily="34" charset="0"/>
              <a:buChar char="•"/>
            </a:pPr>
            <a:r>
              <a:rPr lang="en-US" sz="2000" b="1" dirty="0" smtClean="0">
                <a:solidFill>
                  <a:srgbClr val="FF0000"/>
                </a:solidFill>
              </a:rPr>
              <a:t>Effects of underutilization</a:t>
            </a:r>
          </a:p>
          <a:p>
            <a:pPr marL="285750" indent="-285750">
              <a:buFont typeface="Arial" panose="020B0604020202020204" pitchFamily="34" charset="0"/>
              <a:buChar char="•"/>
            </a:pPr>
            <a:r>
              <a:rPr lang="en-US" sz="2000" b="1" dirty="0" smtClean="0"/>
              <a:t>Power Company could not sell 158 </a:t>
            </a:r>
            <a:r>
              <a:rPr lang="en-US" sz="2000" b="1" dirty="0" err="1" smtClean="0"/>
              <a:t>mW</a:t>
            </a:r>
            <a:r>
              <a:rPr lang="en-US" sz="2000" b="1" dirty="0" smtClean="0"/>
              <a:t> of power </a:t>
            </a:r>
          </a:p>
          <a:p>
            <a:pPr marL="285750" indent="-285750">
              <a:buFont typeface="Arial" panose="020B0604020202020204" pitchFamily="34" charset="0"/>
              <a:buChar char="•"/>
            </a:pPr>
            <a:r>
              <a:rPr lang="en-US" sz="2000" b="1" dirty="0" smtClean="0"/>
              <a:t>Power Company had to accommodate back up power generation for underutilized commitment/Demand</a:t>
            </a:r>
          </a:p>
          <a:p>
            <a:pPr marL="285750" indent="-285750">
              <a:buFont typeface="Arial" panose="020B0604020202020204" pitchFamily="34" charset="0"/>
              <a:buChar char="•"/>
            </a:pPr>
            <a:r>
              <a:rPr lang="en-US" sz="2000" b="1" dirty="0" smtClean="0"/>
              <a:t>NY State could not offer incentives to 158 mw for new businesses</a:t>
            </a:r>
          </a:p>
          <a:p>
            <a:pPr marL="285750" indent="-285750">
              <a:buFont typeface="Arial" panose="020B0604020202020204" pitchFamily="34" charset="0"/>
              <a:buChar char="•"/>
            </a:pPr>
            <a:r>
              <a:rPr lang="en-US" sz="2000" b="1" dirty="0" smtClean="0"/>
              <a:t>Client could not get power commitment so did not select site in this area</a:t>
            </a:r>
          </a:p>
          <a:p>
            <a:endParaRPr lang="en-US" dirty="0"/>
          </a:p>
        </p:txBody>
      </p:sp>
      <p:sp>
        <p:nvSpPr>
          <p:cNvPr id="4" name="Rectangle 3"/>
          <p:cNvSpPr/>
          <p:nvPr/>
        </p:nvSpPr>
        <p:spPr>
          <a:xfrm>
            <a:off x="1104547" y="184091"/>
            <a:ext cx="690952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 of underutilization Impact</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Slide Number Placeholder 4"/>
          <p:cNvSpPr>
            <a:spLocks noGrp="1"/>
          </p:cNvSpPr>
          <p:nvPr>
            <p:ph type="sldNum" sz="quarter" idx="12"/>
          </p:nvPr>
        </p:nvSpPr>
        <p:spPr/>
        <p:txBody>
          <a:bodyPr/>
          <a:lstStyle/>
          <a:p>
            <a:fld id="{F30D5B00-8CF3-4515-935C-8CE7EEE4EAE1}" type="slidenum">
              <a:rPr lang="en-US" smtClean="0"/>
              <a:t>33</a:t>
            </a:fld>
            <a:endParaRPr lang="en-US" dirty="0"/>
          </a:p>
        </p:txBody>
      </p:sp>
    </p:spTree>
    <p:extLst>
      <p:ext uri="{BB962C8B-B14F-4D97-AF65-F5344CB8AC3E}">
        <p14:creationId xmlns:p14="http://schemas.microsoft.com/office/powerpoint/2010/main" val="3507835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Oval 117"/>
          <p:cNvSpPr/>
          <p:nvPr/>
        </p:nvSpPr>
        <p:spPr>
          <a:xfrm>
            <a:off x="1057179" y="850900"/>
            <a:ext cx="1393921" cy="139596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4965700" y="5892800"/>
            <a:ext cx="165100" cy="1651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270375" y="2698750"/>
            <a:ext cx="165100" cy="1651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965700" y="2298700"/>
            <a:ext cx="165100" cy="1651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645400" y="2933700"/>
            <a:ext cx="165100" cy="1651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64824" y="1828363"/>
            <a:ext cx="165100" cy="1651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30800" y="1676400"/>
            <a:ext cx="165100" cy="1651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3100" y="685800"/>
            <a:ext cx="1651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59050" y="5372100"/>
            <a:ext cx="165100" cy="1651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54350" y="5562600"/>
            <a:ext cx="165100" cy="1651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52850" y="5207000"/>
            <a:ext cx="165100" cy="1651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87750" y="2787650"/>
            <a:ext cx="165100" cy="1651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05275" y="3492500"/>
            <a:ext cx="165100" cy="1651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85627" y="5821461"/>
            <a:ext cx="704039" cy="307777"/>
          </a:xfrm>
          <a:prstGeom prst="rect">
            <a:avLst/>
          </a:prstGeom>
          <a:noFill/>
        </p:spPr>
        <p:txBody>
          <a:bodyPr wrap="none" rtlCol="0">
            <a:spAutoFit/>
          </a:bodyPr>
          <a:lstStyle/>
          <a:p>
            <a:r>
              <a:rPr lang="en-US" sz="1400" b="1" dirty="0" smtClean="0"/>
              <a:t>Gen #1</a:t>
            </a:r>
            <a:endParaRPr lang="en-US" sz="1400" b="1" dirty="0"/>
          </a:p>
        </p:txBody>
      </p:sp>
      <p:sp>
        <p:nvSpPr>
          <p:cNvPr id="17" name="TextBox 16"/>
          <p:cNvSpPr txBox="1"/>
          <p:nvPr/>
        </p:nvSpPr>
        <p:spPr>
          <a:xfrm>
            <a:off x="3498542" y="4980459"/>
            <a:ext cx="705642" cy="307777"/>
          </a:xfrm>
          <a:prstGeom prst="rect">
            <a:avLst/>
          </a:prstGeom>
          <a:noFill/>
        </p:spPr>
        <p:txBody>
          <a:bodyPr wrap="none" rtlCol="0">
            <a:spAutoFit/>
          </a:bodyPr>
          <a:lstStyle/>
          <a:p>
            <a:r>
              <a:rPr lang="en-US" sz="1400" b="1" dirty="0" smtClean="0"/>
              <a:t>Gen #2</a:t>
            </a:r>
            <a:endParaRPr lang="en-US" sz="1400" b="1" dirty="0"/>
          </a:p>
        </p:txBody>
      </p:sp>
      <p:sp>
        <p:nvSpPr>
          <p:cNvPr id="18" name="TextBox 17"/>
          <p:cNvSpPr txBox="1"/>
          <p:nvPr/>
        </p:nvSpPr>
        <p:spPr>
          <a:xfrm>
            <a:off x="2818979" y="5644405"/>
            <a:ext cx="705642" cy="307777"/>
          </a:xfrm>
          <a:prstGeom prst="rect">
            <a:avLst/>
          </a:prstGeom>
          <a:noFill/>
        </p:spPr>
        <p:txBody>
          <a:bodyPr wrap="none" rtlCol="0">
            <a:spAutoFit/>
          </a:bodyPr>
          <a:lstStyle/>
          <a:p>
            <a:r>
              <a:rPr lang="en-US" sz="1400" b="1" dirty="0" smtClean="0"/>
              <a:t>Gen #3</a:t>
            </a:r>
            <a:endParaRPr lang="en-US" sz="1400" b="1" dirty="0"/>
          </a:p>
        </p:txBody>
      </p:sp>
      <p:sp>
        <p:nvSpPr>
          <p:cNvPr id="19" name="TextBox 18"/>
          <p:cNvSpPr txBox="1"/>
          <p:nvPr/>
        </p:nvSpPr>
        <p:spPr>
          <a:xfrm>
            <a:off x="1903397" y="5337373"/>
            <a:ext cx="705642" cy="307777"/>
          </a:xfrm>
          <a:prstGeom prst="rect">
            <a:avLst/>
          </a:prstGeom>
          <a:noFill/>
        </p:spPr>
        <p:txBody>
          <a:bodyPr wrap="none" rtlCol="0">
            <a:spAutoFit/>
          </a:bodyPr>
          <a:lstStyle/>
          <a:p>
            <a:r>
              <a:rPr lang="en-US" sz="1400" b="1" dirty="0" smtClean="0"/>
              <a:t>Gen #4</a:t>
            </a:r>
            <a:endParaRPr lang="en-US" sz="1400" b="1" dirty="0"/>
          </a:p>
        </p:txBody>
      </p:sp>
      <p:sp>
        <p:nvSpPr>
          <p:cNvPr id="20" name="TextBox 19"/>
          <p:cNvSpPr txBox="1"/>
          <p:nvPr/>
        </p:nvSpPr>
        <p:spPr>
          <a:xfrm>
            <a:off x="132558" y="768350"/>
            <a:ext cx="705642" cy="307777"/>
          </a:xfrm>
          <a:prstGeom prst="rect">
            <a:avLst/>
          </a:prstGeom>
          <a:noFill/>
        </p:spPr>
        <p:txBody>
          <a:bodyPr wrap="none" rtlCol="0">
            <a:spAutoFit/>
          </a:bodyPr>
          <a:lstStyle/>
          <a:p>
            <a:r>
              <a:rPr lang="en-US" sz="1400" b="1" dirty="0" smtClean="0"/>
              <a:t>Gen #5</a:t>
            </a:r>
            <a:endParaRPr lang="en-US" sz="1400" b="1" dirty="0"/>
          </a:p>
        </p:txBody>
      </p:sp>
      <p:sp>
        <p:nvSpPr>
          <p:cNvPr id="21" name="TextBox 20"/>
          <p:cNvSpPr txBox="1"/>
          <p:nvPr/>
        </p:nvSpPr>
        <p:spPr>
          <a:xfrm>
            <a:off x="5041532" y="1432345"/>
            <a:ext cx="705642" cy="307777"/>
          </a:xfrm>
          <a:prstGeom prst="rect">
            <a:avLst/>
          </a:prstGeom>
          <a:noFill/>
        </p:spPr>
        <p:txBody>
          <a:bodyPr wrap="none" rtlCol="0">
            <a:spAutoFit/>
          </a:bodyPr>
          <a:lstStyle/>
          <a:p>
            <a:r>
              <a:rPr lang="en-US" sz="1400" b="1" dirty="0" smtClean="0"/>
              <a:t>Gen #6</a:t>
            </a:r>
            <a:endParaRPr lang="en-US" sz="1400" b="1" dirty="0"/>
          </a:p>
        </p:txBody>
      </p:sp>
      <p:sp>
        <p:nvSpPr>
          <p:cNvPr id="22" name="TextBox 21"/>
          <p:cNvSpPr txBox="1"/>
          <p:nvPr/>
        </p:nvSpPr>
        <p:spPr>
          <a:xfrm>
            <a:off x="5849290" y="1758950"/>
            <a:ext cx="705642" cy="307777"/>
          </a:xfrm>
          <a:prstGeom prst="rect">
            <a:avLst/>
          </a:prstGeom>
          <a:noFill/>
        </p:spPr>
        <p:txBody>
          <a:bodyPr wrap="none" rtlCol="0">
            <a:spAutoFit/>
          </a:bodyPr>
          <a:lstStyle/>
          <a:p>
            <a:r>
              <a:rPr lang="en-US" sz="1400" b="1" dirty="0" smtClean="0"/>
              <a:t>Gen #7</a:t>
            </a:r>
            <a:endParaRPr lang="en-US" sz="1400" b="1" dirty="0"/>
          </a:p>
        </p:txBody>
      </p:sp>
      <p:sp>
        <p:nvSpPr>
          <p:cNvPr id="23" name="TextBox 22"/>
          <p:cNvSpPr txBox="1"/>
          <p:nvPr/>
        </p:nvSpPr>
        <p:spPr>
          <a:xfrm>
            <a:off x="4379985" y="2107107"/>
            <a:ext cx="705642" cy="307777"/>
          </a:xfrm>
          <a:prstGeom prst="rect">
            <a:avLst/>
          </a:prstGeom>
          <a:noFill/>
        </p:spPr>
        <p:txBody>
          <a:bodyPr wrap="none" rtlCol="0">
            <a:spAutoFit/>
          </a:bodyPr>
          <a:lstStyle/>
          <a:p>
            <a:r>
              <a:rPr lang="en-US" sz="1400" b="1" dirty="0" smtClean="0"/>
              <a:t>Gen #8</a:t>
            </a:r>
            <a:endParaRPr lang="en-US" sz="1400" b="1" dirty="0"/>
          </a:p>
        </p:txBody>
      </p:sp>
      <p:sp>
        <p:nvSpPr>
          <p:cNvPr id="24" name="TextBox 23"/>
          <p:cNvSpPr txBox="1"/>
          <p:nvPr/>
        </p:nvSpPr>
        <p:spPr>
          <a:xfrm>
            <a:off x="7765239" y="2853778"/>
            <a:ext cx="705642" cy="307777"/>
          </a:xfrm>
          <a:prstGeom prst="rect">
            <a:avLst/>
          </a:prstGeom>
          <a:noFill/>
        </p:spPr>
        <p:txBody>
          <a:bodyPr wrap="none" rtlCol="0">
            <a:spAutoFit/>
          </a:bodyPr>
          <a:lstStyle/>
          <a:p>
            <a:r>
              <a:rPr lang="en-US" sz="1400" b="1" dirty="0" smtClean="0"/>
              <a:t>Gen #9</a:t>
            </a:r>
            <a:endParaRPr lang="en-US" sz="1400" b="1" dirty="0"/>
          </a:p>
        </p:txBody>
      </p:sp>
      <p:sp>
        <p:nvSpPr>
          <p:cNvPr id="25" name="TextBox 24"/>
          <p:cNvSpPr txBox="1"/>
          <p:nvPr/>
        </p:nvSpPr>
        <p:spPr>
          <a:xfrm>
            <a:off x="4352925" y="2687190"/>
            <a:ext cx="797013" cy="307777"/>
          </a:xfrm>
          <a:prstGeom prst="rect">
            <a:avLst/>
          </a:prstGeom>
          <a:noFill/>
        </p:spPr>
        <p:txBody>
          <a:bodyPr wrap="none" rtlCol="0">
            <a:spAutoFit/>
          </a:bodyPr>
          <a:lstStyle/>
          <a:p>
            <a:r>
              <a:rPr lang="en-US" sz="1400" b="1" dirty="0" smtClean="0"/>
              <a:t>Gen #10</a:t>
            </a:r>
            <a:endParaRPr lang="en-US" sz="1400" b="1" dirty="0"/>
          </a:p>
        </p:txBody>
      </p:sp>
      <p:sp>
        <p:nvSpPr>
          <p:cNvPr id="26" name="TextBox 25"/>
          <p:cNvSpPr txBox="1"/>
          <p:nvPr/>
        </p:nvSpPr>
        <p:spPr>
          <a:xfrm>
            <a:off x="3054350" y="2606873"/>
            <a:ext cx="797013" cy="307777"/>
          </a:xfrm>
          <a:prstGeom prst="rect">
            <a:avLst/>
          </a:prstGeom>
          <a:noFill/>
        </p:spPr>
        <p:txBody>
          <a:bodyPr wrap="none" rtlCol="0">
            <a:spAutoFit/>
          </a:bodyPr>
          <a:lstStyle/>
          <a:p>
            <a:r>
              <a:rPr lang="en-US" sz="1400" b="1" dirty="0" smtClean="0"/>
              <a:t>Gen #11</a:t>
            </a:r>
            <a:endParaRPr lang="en-US" sz="1400" b="1" dirty="0"/>
          </a:p>
        </p:txBody>
      </p:sp>
      <p:sp>
        <p:nvSpPr>
          <p:cNvPr id="27" name="TextBox 26"/>
          <p:cNvSpPr txBox="1"/>
          <p:nvPr/>
        </p:nvSpPr>
        <p:spPr>
          <a:xfrm>
            <a:off x="4270375" y="3421161"/>
            <a:ext cx="797013" cy="307777"/>
          </a:xfrm>
          <a:prstGeom prst="rect">
            <a:avLst/>
          </a:prstGeom>
          <a:noFill/>
        </p:spPr>
        <p:txBody>
          <a:bodyPr wrap="none" rtlCol="0">
            <a:spAutoFit/>
          </a:bodyPr>
          <a:lstStyle/>
          <a:p>
            <a:r>
              <a:rPr lang="en-US" sz="1400" b="1" dirty="0" smtClean="0"/>
              <a:t>Gen #12</a:t>
            </a:r>
            <a:endParaRPr lang="en-US" sz="1400" b="1" dirty="0"/>
          </a:p>
        </p:txBody>
      </p:sp>
      <p:sp>
        <p:nvSpPr>
          <p:cNvPr id="28" name="TextBox 27"/>
          <p:cNvSpPr txBox="1"/>
          <p:nvPr/>
        </p:nvSpPr>
        <p:spPr>
          <a:xfrm>
            <a:off x="5085627" y="6087939"/>
            <a:ext cx="761747" cy="307777"/>
          </a:xfrm>
          <a:prstGeom prst="rect">
            <a:avLst/>
          </a:prstGeom>
          <a:solidFill>
            <a:schemeClr val="accent2">
              <a:lumMod val="20000"/>
              <a:lumOff val="80000"/>
            </a:schemeClr>
          </a:solidFill>
        </p:spPr>
        <p:txBody>
          <a:bodyPr wrap="none" rtlCol="0">
            <a:spAutoFit/>
          </a:bodyPr>
          <a:lstStyle/>
          <a:p>
            <a:r>
              <a:rPr lang="en-US" sz="1400" b="1" dirty="0" smtClean="0"/>
              <a:t>830mW</a:t>
            </a:r>
            <a:endParaRPr lang="en-US" sz="1400" b="1" dirty="0"/>
          </a:p>
        </p:txBody>
      </p:sp>
      <p:sp>
        <p:nvSpPr>
          <p:cNvPr id="29" name="TextBox 28"/>
          <p:cNvSpPr txBox="1"/>
          <p:nvPr/>
        </p:nvSpPr>
        <p:spPr>
          <a:xfrm>
            <a:off x="3932472" y="5198468"/>
            <a:ext cx="768159" cy="307777"/>
          </a:xfrm>
          <a:prstGeom prst="rect">
            <a:avLst/>
          </a:prstGeom>
          <a:solidFill>
            <a:schemeClr val="accent2">
              <a:lumMod val="20000"/>
              <a:lumOff val="80000"/>
            </a:schemeClr>
          </a:solidFill>
        </p:spPr>
        <p:txBody>
          <a:bodyPr wrap="none" rtlCol="0">
            <a:spAutoFit/>
          </a:bodyPr>
          <a:lstStyle/>
          <a:p>
            <a:r>
              <a:rPr lang="en-US" sz="1400" b="1" dirty="0" smtClean="0"/>
              <a:t>238mW</a:t>
            </a:r>
            <a:endParaRPr lang="en-US" sz="1400" b="1" dirty="0"/>
          </a:p>
        </p:txBody>
      </p:sp>
      <p:sp>
        <p:nvSpPr>
          <p:cNvPr id="30" name="TextBox 29"/>
          <p:cNvSpPr txBox="1"/>
          <p:nvPr/>
        </p:nvSpPr>
        <p:spPr>
          <a:xfrm>
            <a:off x="2847833" y="5880098"/>
            <a:ext cx="676788" cy="307777"/>
          </a:xfrm>
          <a:prstGeom prst="rect">
            <a:avLst/>
          </a:prstGeom>
          <a:solidFill>
            <a:schemeClr val="accent2">
              <a:lumMod val="20000"/>
              <a:lumOff val="80000"/>
            </a:schemeClr>
          </a:solidFill>
        </p:spPr>
        <p:txBody>
          <a:bodyPr wrap="none" rtlCol="0">
            <a:spAutoFit/>
          </a:bodyPr>
          <a:lstStyle/>
          <a:p>
            <a:r>
              <a:rPr lang="en-US" sz="1400" b="1" dirty="0" smtClean="0"/>
              <a:t>99mW</a:t>
            </a:r>
            <a:endParaRPr lang="en-US" sz="1400" b="1" dirty="0"/>
          </a:p>
        </p:txBody>
      </p:sp>
      <p:sp>
        <p:nvSpPr>
          <p:cNvPr id="31" name="TextBox 30"/>
          <p:cNvSpPr txBox="1"/>
          <p:nvPr/>
        </p:nvSpPr>
        <p:spPr>
          <a:xfrm>
            <a:off x="1882262" y="5582790"/>
            <a:ext cx="676788" cy="307777"/>
          </a:xfrm>
          <a:prstGeom prst="rect">
            <a:avLst/>
          </a:prstGeom>
          <a:solidFill>
            <a:schemeClr val="accent2">
              <a:lumMod val="20000"/>
              <a:lumOff val="80000"/>
            </a:schemeClr>
          </a:solidFill>
        </p:spPr>
        <p:txBody>
          <a:bodyPr wrap="none" rtlCol="0">
            <a:spAutoFit/>
          </a:bodyPr>
          <a:lstStyle/>
          <a:p>
            <a:r>
              <a:rPr lang="en-US" sz="1400" b="1" dirty="0" smtClean="0"/>
              <a:t>16mW</a:t>
            </a:r>
            <a:endParaRPr lang="en-US" sz="1400" b="1" dirty="0"/>
          </a:p>
        </p:txBody>
      </p:sp>
      <p:sp>
        <p:nvSpPr>
          <p:cNvPr id="32" name="TextBox 31"/>
          <p:cNvSpPr txBox="1"/>
          <p:nvPr/>
        </p:nvSpPr>
        <p:spPr>
          <a:xfrm>
            <a:off x="289020" y="336748"/>
            <a:ext cx="768159" cy="307777"/>
          </a:xfrm>
          <a:prstGeom prst="rect">
            <a:avLst/>
          </a:prstGeom>
          <a:solidFill>
            <a:schemeClr val="accent2">
              <a:lumMod val="20000"/>
              <a:lumOff val="80000"/>
            </a:schemeClr>
          </a:solidFill>
        </p:spPr>
        <p:txBody>
          <a:bodyPr wrap="none" rtlCol="0">
            <a:spAutoFit/>
          </a:bodyPr>
          <a:lstStyle/>
          <a:p>
            <a:r>
              <a:rPr lang="en-US" sz="1400" b="1" dirty="0" smtClean="0"/>
              <a:t>240mW</a:t>
            </a:r>
            <a:endParaRPr lang="en-US" sz="1400" b="1" dirty="0"/>
          </a:p>
        </p:txBody>
      </p:sp>
      <p:sp>
        <p:nvSpPr>
          <p:cNvPr id="33" name="TextBox 32"/>
          <p:cNvSpPr txBox="1"/>
          <p:nvPr/>
        </p:nvSpPr>
        <p:spPr>
          <a:xfrm>
            <a:off x="5067388" y="1205953"/>
            <a:ext cx="676788" cy="307777"/>
          </a:xfrm>
          <a:prstGeom prst="rect">
            <a:avLst/>
          </a:prstGeom>
          <a:solidFill>
            <a:schemeClr val="accent2">
              <a:lumMod val="20000"/>
              <a:lumOff val="80000"/>
            </a:schemeClr>
          </a:solidFill>
        </p:spPr>
        <p:txBody>
          <a:bodyPr wrap="none" rtlCol="0">
            <a:spAutoFit/>
          </a:bodyPr>
          <a:lstStyle/>
          <a:p>
            <a:r>
              <a:rPr lang="en-US" sz="1400" b="1" dirty="0" smtClean="0"/>
              <a:t>96mW</a:t>
            </a:r>
            <a:endParaRPr lang="en-US" sz="1400" b="1" dirty="0"/>
          </a:p>
        </p:txBody>
      </p:sp>
      <p:sp>
        <p:nvSpPr>
          <p:cNvPr id="34" name="TextBox 33"/>
          <p:cNvSpPr txBox="1"/>
          <p:nvPr/>
        </p:nvSpPr>
        <p:spPr>
          <a:xfrm>
            <a:off x="5954456" y="1513730"/>
            <a:ext cx="676788" cy="307777"/>
          </a:xfrm>
          <a:prstGeom prst="rect">
            <a:avLst/>
          </a:prstGeom>
          <a:solidFill>
            <a:schemeClr val="accent2">
              <a:lumMod val="20000"/>
              <a:lumOff val="80000"/>
            </a:schemeClr>
          </a:solidFill>
        </p:spPr>
        <p:txBody>
          <a:bodyPr wrap="none" rtlCol="0">
            <a:spAutoFit/>
          </a:bodyPr>
          <a:lstStyle/>
          <a:p>
            <a:r>
              <a:rPr lang="en-US" sz="1400" b="1" dirty="0" smtClean="0"/>
              <a:t>95mW</a:t>
            </a:r>
            <a:endParaRPr lang="en-US" sz="1400" b="1" dirty="0"/>
          </a:p>
        </p:txBody>
      </p:sp>
      <p:sp>
        <p:nvSpPr>
          <p:cNvPr id="35" name="TextBox 34"/>
          <p:cNvSpPr txBox="1"/>
          <p:nvPr/>
        </p:nvSpPr>
        <p:spPr>
          <a:xfrm>
            <a:off x="4367351" y="1877243"/>
            <a:ext cx="768159" cy="307777"/>
          </a:xfrm>
          <a:prstGeom prst="rect">
            <a:avLst/>
          </a:prstGeom>
          <a:solidFill>
            <a:schemeClr val="accent2">
              <a:lumMod val="20000"/>
              <a:lumOff val="80000"/>
            </a:schemeClr>
          </a:solidFill>
        </p:spPr>
        <p:txBody>
          <a:bodyPr wrap="none" rtlCol="0">
            <a:spAutoFit/>
          </a:bodyPr>
          <a:lstStyle/>
          <a:p>
            <a:r>
              <a:rPr lang="en-US" sz="1400" b="1" dirty="0" smtClean="0"/>
              <a:t>340mW</a:t>
            </a:r>
            <a:endParaRPr lang="en-US" sz="1400" b="1" dirty="0"/>
          </a:p>
        </p:txBody>
      </p:sp>
      <p:sp>
        <p:nvSpPr>
          <p:cNvPr id="36" name="TextBox 35"/>
          <p:cNvSpPr txBox="1"/>
          <p:nvPr/>
        </p:nvSpPr>
        <p:spPr>
          <a:xfrm>
            <a:off x="7913932" y="2605783"/>
            <a:ext cx="676788" cy="307777"/>
          </a:xfrm>
          <a:prstGeom prst="rect">
            <a:avLst/>
          </a:prstGeom>
          <a:solidFill>
            <a:schemeClr val="accent2">
              <a:lumMod val="20000"/>
              <a:lumOff val="80000"/>
            </a:schemeClr>
          </a:solidFill>
        </p:spPr>
        <p:txBody>
          <a:bodyPr wrap="none" rtlCol="0">
            <a:spAutoFit/>
          </a:bodyPr>
          <a:lstStyle/>
          <a:p>
            <a:r>
              <a:rPr lang="en-US" sz="1400" b="1" dirty="0" smtClean="0"/>
              <a:t>30mW</a:t>
            </a:r>
            <a:endParaRPr lang="en-US" sz="1400" b="1" dirty="0"/>
          </a:p>
        </p:txBody>
      </p:sp>
      <p:sp>
        <p:nvSpPr>
          <p:cNvPr id="37" name="TextBox 36"/>
          <p:cNvSpPr txBox="1"/>
          <p:nvPr/>
        </p:nvSpPr>
        <p:spPr>
          <a:xfrm>
            <a:off x="5079091" y="2660934"/>
            <a:ext cx="676788" cy="307777"/>
          </a:xfrm>
          <a:prstGeom prst="rect">
            <a:avLst/>
          </a:prstGeom>
          <a:solidFill>
            <a:schemeClr val="accent2">
              <a:lumMod val="20000"/>
              <a:lumOff val="80000"/>
            </a:schemeClr>
          </a:solidFill>
        </p:spPr>
        <p:txBody>
          <a:bodyPr wrap="none" rtlCol="0">
            <a:spAutoFit/>
          </a:bodyPr>
          <a:lstStyle/>
          <a:p>
            <a:r>
              <a:rPr lang="en-US" sz="1400" b="1" dirty="0" smtClean="0"/>
              <a:t>95mW</a:t>
            </a:r>
            <a:endParaRPr lang="en-US" sz="1400" b="1" dirty="0"/>
          </a:p>
        </p:txBody>
      </p:sp>
      <p:sp>
        <p:nvSpPr>
          <p:cNvPr id="38" name="TextBox 37"/>
          <p:cNvSpPr txBox="1"/>
          <p:nvPr/>
        </p:nvSpPr>
        <p:spPr>
          <a:xfrm>
            <a:off x="4390600" y="3670176"/>
            <a:ext cx="676788" cy="307777"/>
          </a:xfrm>
          <a:prstGeom prst="rect">
            <a:avLst/>
          </a:prstGeom>
          <a:solidFill>
            <a:schemeClr val="accent2">
              <a:lumMod val="20000"/>
              <a:lumOff val="80000"/>
            </a:schemeClr>
          </a:solidFill>
        </p:spPr>
        <p:txBody>
          <a:bodyPr wrap="none" rtlCol="0">
            <a:spAutoFit/>
          </a:bodyPr>
          <a:lstStyle/>
          <a:p>
            <a:r>
              <a:rPr lang="en-US" sz="1400" b="1" dirty="0" smtClean="0"/>
              <a:t>15mW</a:t>
            </a:r>
            <a:endParaRPr lang="en-US" sz="1400" b="1" dirty="0"/>
          </a:p>
        </p:txBody>
      </p:sp>
      <p:sp>
        <p:nvSpPr>
          <p:cNvPr id="39" name="TextBox 38"/>
          <p:cNvSpPr txBox="1"/>
          <p:nvPr/>
        </p:nvSpPr>
        <p:spPr>
          <a:xfrm>
            <a:off x="2861053" y="2853777"/>
            <a:ext cx="676788" cy="307777"/>
          </a:xfrm>
          <a:prstGeom prst="rect">
            <a:avLst/>
          </a:prstGeom>
          <a:solidFill>
            <a:schemeClr val="accent2">
              <a:lumMod val="20000"/>
              <a:lumOff val="80000"/>
            </a:schemeClr>
          </a:solidFill>
        </p:spPr>
        <p:txBody>
          <a:bodyPr wrap="none" rtlCol="0">
            <a:spAutoFit/>
          </a:bodyPr>
          <a:lstStyle/>
          <a:p>
            <a:r>
              <a:rPr lang="en-US" sz="1400" b="1" dirty="0" smtClean="0"/>
              <a:t>15mW</a:t>
            </a:r>
            <a:endParaRPr lang="en-US" sz="1400" b="1" dirty="0"/>
          </a:p>
        </p:txBody>
      </p:sp>
      <p:pic>
        <p:nvPicPr>
          <p:cNvPr id="42" name="Picture 41"/>
          <p:cNvPicPr>
            <a:picLocks noChangeAspect="1"/>
          </p:cNvPicPr>
          <p:nvPr/>
        </p:nvPicPr>
        <p:blipFill>
          <a:blip r:embed="rId2"/>
          <a:stretch>
            <a:fillRect/>
          </a:stretch>
        </p:blipFill>
        <p:spPr>
          <a:xfrm>
            <a:off x="7244942" y="3712568"/>
            <a:ext cx="1561900" cy="3027601"/>
          </a:xfrm>
          <a:prstGeom prst="rect">
            <a:avLst/>
          </a:prstGeom>
        </p:spPr>
      </p:pic>
      <p:sp>
        <p:nvSpPr>
          <p:cNvPr id="43" name="TextBox 42"/>
          <p:cNvSpPr txBox="1"/>
          <p:nvPr/>
        </p:nvSpPr>
        <p:spPr>
          <a:xfrm>
            <a:off x="1520681" y="3230170"/>
            <a:ext cx="458916" cy="276999"/>
          </a:xfrm>
          <a:prstGeom prst="rect">
            <a:avLst/>
          </a:prstGeom>
          <a:solidFill>
            <a:srgbClr val="99FF99"/>
          </a:solidFill>
        </p:spPr>
        <p:txBody>
          <a:bodyPr wrap="square" rtlCol="0">
            <a:spAutoFit/>
          </a:bodyPr>
          <a:lstStyle/>
          <a:p>
            <a:r>
              <a:rPr lang="en-US" sz="1200" b="1" dirty="0" smtClean="0"/>
              <a:t>City</a:t>
            </a:r>
            <a:endParaRPr lang="en-US" sz="1200" b="1" dirty="0"/>
          </a:p>
        </p:txBody>
      </p:sp>
      <p:sp>
        <p:nvSpPr>
          <p:cNvPr id="44" name="TextBox 43"/>
          <p:cNvSpPr txBox="1"/>
          <p:nvPr/>
        </p:nvSpPr>
        <p:spPr>
          <a:xfrm>
            <a:off x="1517145" y="5952182"/>
            <a:ext cx="603050" cy="307777"/>
          </a:xfrm>
          <a:prstGeom prst="rect">
            <a:avLst/>
          </a:prstGeom>
          <a:solidFill>
            <a:srgbClr val="99FF99"/>
          </a:solidFill>
        </p:spPr>
        <p:txBody>
          <a:bodyPr wrap="none" rtlCol="0">
            <a:spAutoFit/>
          </a:bodyPr>
          <a:lstStyle/>
          <a:p>
            <a:r>
              <a:rPr lang="en-US" sz="1400" b="1" dirty="0" smtClean="0"/>
              <a:t>City 4</a:t>
            </a:r>
            <a:endParaRPr lang="en-US" sz="1400" b="1" dirty="0"/>
          </a:p>
        </p:txBody>
      </p:sp>
      <p:sp>
        <p:nvSpPr>
          <p:cNvPr id="45" name="TextBox 44"/>
          <p:cNvSpPr txBox="1"/>
          <p:nvPr/>
        </p:nvSpPr>
        <p:spPr>
          <a:xfrm>
            <a:off x="5178738" y="1866144"/>
            <a:ext cx="603050" cy="307777"/>
          </a:xfrm>
          <a:prstGeom prst="rect">
            <a:avLst/>
          </a:prstGeom>
          <a:solidFill>
            <a:srgbClr val="99FF99"/>
          </a:solidFill>
        </p:spPr>
        <p:txBody>
          <a:bodyPr wrap="none" rtlCol="0">
            <a:spAutoFit/>
          </a:bodyPr>
          <a:lstStyle/>
          <a:p>
            <a:r>
              <a:rPr lang="en-US" sz="1400" b="1" dirty="0" smtClean="0"/>
              <a:t>City 3</a:t>
            </a:r>
            <a:endParaRPr lang="en-US" sz="1400" b="1" dirty="0"/>
          </a:p>
        </p:txBody>
      </p:sp>
      <p:sp>
        <p:nvSpPr>
          <p:cNvPr id="46" name="TextBox 45"/>
          <p:cNvSpPr txBox="1"/>
          <p:nvPr/>
        </p:nvSpPr>
        <p:spPr>
          <a:xfrm>
            <a:off x="1736477" y="2246861"/>
            <a:ext cx="603050" cy="307777"/>
          </a:xfrm>
          <a:prstGeom prst="rect">
            <a:avLst/>
          </a:prstGeom>
          <a:solidFill>
            <a:srgbClr val="99FF99"/>
          </a:solidFill>
        </p:spPr>
        <p:txBody>
          <a:bodyPr wrap="none" rtlCol="0">
            <a:spAutoFit/>
          </a:bodyPr>
          <a:lstStyle/>
          <a:p>
            <a:r>
              <a:rPr lang="en-US" sz="1400" b="1" dirty="0" smtClean="0"/>
              <a:t>City 2</a:t>
            </a:r>
            <a:endParaRPr lang="en-US" sz="1400" b="1" dirty="0"/>
          </a:p>
        </p:txBody>
      </p:sp>
      <p:sp>
        <p:nvSpPr>
          <p:cNvPr id="47" name="TextBox 46"/>
          <p:cNvSpPr txBox="1"/>
          <p:nvPr/>
        </p:nvSpPr>
        <p:spPr>
          <a:xfrm>
            <a:off x="1300347" y="1432344"/>
            <a:ext cx="603050" cy="307777"/>
          </a:xfrm>
          <a:prstGeom prst="rect">
            <a:avLst/>
          </a:prstGeom>
          <a:solidFill>
            <a:srgbClr val="99FF99"/>
          </a:solidFill>
        </p:spPr>
        <p:txBody>
          <a:bodyPr wrap="none" rtlCol="0">
            <a:spAutoFit/>
          </a:bodyPr>
          <a:lstStyle/>
          <a:p>
            <a:r>
              <a:rPr lang="en-US" sz="1400" b="1" dirty="0" smtClean="0"/>
              <a:t>City 1</a:t>
            </a:r>
            <a:endParaRPr lang="en-US" sz="1400" b="1" dirty="0"/>
          </a:p>
        </p:txBody>
      </p:sp>
      <p:sp>
        <p:nvSpPr>
          <p:cNvPr id="48" name="TextBox 47"/>
          <p:cNvSpPr txBox="1"/>
          <p:nvPr/>
        </p:nvSpPr>
        <p:spPr>
          <a:xfrm>
            <a:off x="1659676" y="3676755"/>
            <a:ext cx="458916" cy="276999"/>
          </a:xfrm>
          <a:prstGeom prst="rect">
            <a:avLst/>
          </a:prstGeom>
          <a:solidFill>
            <a:srgbClr val="99FF99"/>
          </a:solidFill>
        </p:spPr>
        <p:txBody>
          <a:bodyPr wrap="square" rtlCol="0">
            <a:spAutoFit/>
          </a:bodyPr>
          <a:lstStyle/>
          <a:p>
            <a:r>
              <a:rPr lang="en-US" sz="1200" b="1" dirty="0" smtClean="0"/>
              <a:t>City</a:t>
            </a:r>
            <a:endParaRPr lang="en-US" sz="1200" b="1" dirty="0"/>
          </a:p>
        </p:txBody>
      </p:sp>
      <p:sp>
        <p:nvSpPr>
          <p:cNvPr id="49" name="TextBox 48"/>
          <p:cNvSpPr txBox="1"/>
          <p:nvPr/>
        </p:nvSpPr>
        <p:spPr>
          <a:xfrm>
            <a:off x="3308383" y="1297791"/>
            <a:ext cx="458916" cy="276999"/>
          </a:xfrm>
          <a:prstGeom prst="rect">
            <a:avLst/>
          </a:prstGeom>
          <a:solidFill>
            <a:srgbClr val="99FF99"/>
          </a:solidFill>
        </p:spPr>
        <p:txBody>
          <a:bodyPr wrap="square" rtlCol="0">
            <a:spAutoFit/>
          </a:bodyPr>
          <a:lstStyle/>
          <a:p>
            <a:r>
              <a:rPr lang="en-US" sz="1200" b="1" dirty="0" smtClean="0"/>
              <a:t>City</a:t>
            </a:r>
            <a:endParaRPr lang="en-US" sz="1200" b="1" dirty="0"/>
          </a:p>
        </p:txBody>
      </p:sp>
      <p:sp>
        <p:nvSpPr>
          <p:cNvPr id="50" name="TextBox 49"/>
          <p:cNvSpPr txBox="1"/>
          <p:nvPr/>
        </p:nvSpPr>
        <p:spPr>
          <a:xfrm>
            <a:off x="3745268" y="3160581"/>
            <a:ext cx="458916" cy="276999"/>
          </a:xfrm>
          <a:prstGeom prst="rect">
            <a:avLst/>
          </a:prstGeom>
          <a:solidFill>
            <a:srgbClr val="99FF99"/>
          </a:solidFill>
        </p:spPr>
        <p:txBody>
          <a:bodyPr wrap="square" rtlCol="0">
            <a:spAutoFit/>
          </a:bodyPr>
          <a:lstStyle/>
          <a:p>
            <a:r>
              <a:rPr lang="en-US" sz="1200" b="1" dirty="0" smtClean="0"/>
              <a:t>City</a:t>
            </a:r>
            <a:endParaRPr lang="en-US" sz="1200" b="1" dirty="0"/>
          </a:p>
        </p:txBody>
      </p:sp>
      <p:sp>
        <p:nvSpPr>
          <p:cNvPr id="51" name="TextBox 50"/>
          <p:cNvSpPr txBox="1"/>
          <p:nvPr/>
        </p:nvSpPr>
        <p:spPr>
          <a:xfrm>
            <a:off x="5295900" y="3485719"/>
            <a:ext cx="458916" cy="276999"/>
          </a:xfrm>
          <a:prstGeom prst="rect">
            <a:avLst/>
          </a:prstGeom>
          <a:solidFill>
            <a:srgbClr val="99FF99"/>
          </a:solidFill>
        </p:spPr>
        <p:txBody>
          <a:bodyPr wrap="square" rtlCol="0">
            <a:spAutoFit/>
          </a:bodyPr>
          <a:lstStyle/>
          <a:p>
            <a:r>
              <a:rPr lang="en-US" sz="1200" b="1" dirty="0" smtClean="0"/>
              <a:t>City</a:t>
            </a:r>
            <a:endParaRPr lang="en-US" sz="1200" b="1" dirty="0"/>
          </a:p>
        </p:txBody>
      </p:sp>
      <p:sp>
        <p:nvSpPr>
          <p:cNvPr id="52" name="TextBox 51"/>
          <p:cNvSpPr txBox="1"/>
          <p:nvPr/>
        </p:nvSpPr>
        <p:spPr>
          <a:xfrm>
            <a:off x="5295900" y="4201724"/>
            <a:ext cx="458916" cy="276999"/>
          </a:xfrm>
          <a:prstGeom prst="rect">
            <a:avLst/>
          </a:prstGeom>
          <a:solidFill>
            <a:srgbClr val="99FF99"/>
          </a:solidFill>
        </p:spPr>
        <p:txBody>
          <a:bodyPr wrap="square" rtlCol="0">
            <a:spAutoFit/>
          </a:bodyPr>
          <a:lstStyle/>
          <a:p>
            <a:r>
              <a:rPr lang="en-US" sz="1200" b="1" dirty="0" smtClean="0"/>
              <a:t>City</a:t>
            </a:r>
            <a:endParaRPr lang="en-US" sz="1200" b="1" dirty="0"/>
          </a:p>
        </p:txBody>
      </p:sp>
      <p:cxnSp>
        <p:nvCxnSpPr>
          <p:cNvPr id="54" name="Straight Connector 53"/>
          <p:cNvCxnSpPr/>
          <p:nvPr/>
        </p:nvCxnSpPr>
        <p:spPr>
          <a:xfrm>
            <a:off x="838200" y="785157"/>
            <a:ext cx="821476" cy="8318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59676" y="1601134"/>
            <a:ext cx="269577" cy="7222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43" idx="0"/>
          </p:cNvCxnSpPr>
          <p:nvPr/>
        </p:nvCxnSpPr>
        <p:spPr>
          <a:xfrm flipH="1">
            <a:off x="1750139" y="2316217"/>
            <a:ext cx="165892" cy="91395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3" idx="0"/>
            <a:endCxn id="48" idx="0"/>
          </p:cNvCxnSpPr>
          <p:nvPr/>
        </p:nvCxnSpPr>
        <p:spPr>
          <a:xfrm>
            <a:off x="1750139" y="3230170"/>
            <a:ext cx="138995" cy="44658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48" idx="0"/>
            <a:endCxn id="44" idx="0"/>
          </p:cNvCxnSpPr>
          <p:nvPr/>
        </p:nvCxnSpPr>
        <p:spPr>
          <a:xfrm flipH="1">
            <a:off x="1818670" y="3676755"/>
            <a:ext cx="70464" cy="227542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9" idx="6"/>
          </p:cNvCxnSpPr>
          <p:nvPr/>
        </p:nvCxnSpPr>
        <p:spPr>
          <a:xfrm flipH="1">
            <a:off x="1942932" y="5454650"/>
            <a:ext cx="781218" cy="5206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8" idx="0"/>
          </p:cNvCxnSpPr>
          <p:nvPr/>
        </p:nvCxnSpPr>
        <p:spPr>
          <a:xfrm flipV="1">
            <a:off x="1957665" y="5644405"/>
            <a:ext cx="1214135" cy="3634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2" idx="4"/>
            <a:endCxn id="2" idx="1"/>
          </p:cNvCxnSpPr>
          <p:nvPr/>
        </p:nvCxnSpPr>
        <p:spPr>
          <a:xfrm>
            <a:off x="3835400" y="5372100"/>
            <a:ext cx="1154478" cy="544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048130" y="6187876"/>
            <a:ext cx="2387345" cy="2233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17" idx="2"/>
          </p:cNvCxnSpPr>
          <p:nvPr/>
        </p:nvCxnSpPr>
        <p:spPr>
          <a:xfrm flipH="1">
            <a:off x="3136900" y="5288236"/>
            <a:ext cx="714463" cy="777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986206" y="5369845"/>
            <a:ext cx="1150694" cy="6613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2" idx="2"/>
          </p:cNvCxnSpPr>
          <p:nvPr/>
        </p:nvCxnSpPr>
        <p:spPr>
          <a:xfrm flipV="1">
            <a:off x="4412639" y="5975350"/>
            <a:ext cx="553061" cy="4476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12" idx="6"/>
            <a:endCxn id="52" idx="2"/>
          </p:cNvCxnSpPr>
          <p:nvPr/>
        </p:nvCxnSpPr>
        <p:spPr>
          <a:xfrm flipV="1">
            <a:off x="3917950" y="4478723"/>
            <a:ext cx="1607408" cy="8108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52" idx="2"/>
          </p:cNvCxnSpPr>
          <p:nvPr/>
        </p:nvCxnSpPr>
        <p:spPr>
          <a:xfrm flipH="1" flipV="1">
            <a:off x="5480263" y="3608209"/>
            <a:ext cx="45095" cy="8705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25" idx="1"/>
          </p:cNvCxnSpPr>
          <p:nvPr/>
        </p:nvCxnSpPr>
        <p:spPr>
          <a:xfrm flipH="1" flipV="1">
            <a:off x="4352925" y="2841079"/>
            <a:ext cx="1127338" cy="7831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15" idx="4"/>
          </p:cNvCxnSpPr>
          <p:nvPr/>
        </p:nvCxnSpPr>
        <p:spPr>
          <a:xfrm flipH="1" flipV="1">
            <a:off x="4187825" y="3657600"/>
            <a:ext cx="1179253" cy="5861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15" idx="3"/>
          </p:cNvCxnSpPr>
          <p:nvPr/>
        </p:nvCxnSpPr>
        <p:spPr>
          <a:xfrm flipH="1" flipV="1">
            <a:off x="3670301" y="2911566"/>
            <a:ext cx="459152" cy="7218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657680" y="2155557"/>
            <a:ext cx="1605443" cy="7507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4" idx="5"/>
          </p:cNvCxnSpPr>
          <p:nvPr/>
        </p:nvCxnSpPr>
        <p:spPr>
          <a:xfrm flipV="1">
            <a:off x="5106622" y="2160319"/>
            <a:ext cx="260456" cy="2793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25" idx="1"/>
            <a:endCxn id="4" idx="4"/>
          </p:cNvCxnSpPr>
          <p:nvPr/>
        </p:nvCxnSpPr>
        <p:spPr>
          <a:xfrm flipV="1">
            <a:off x="4352925" y="2463800"/>
            <a:ext cx="695325" cy="3772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15" idx="7"/>
            <a:endCxn id="25" idx="1"/>
          </p:cNvCxnSpPr>
          <p:nvPr/>
        </p:nvCxnSpPr>
        <p:spPr>
          <a:xfrm flipV="1">
            <a:off x="4246197" y="2841079"/>
            <a:ext cx="106728" cy="6755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7" idx="3"/>
            <a:endCxn id="49" idx="1"/>
          </p:cNvCxnSpPr>
          <p:nvPr/>
        </p:nvCxnSpPr>
        <p:spPr>
          <a:xfrm flipV="1">
            <a:off x="1903397" y="1436291"/>
            <a:ext cx="1404986" cy="1499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9" idx="3"/>
            <a:endCxn id="45" idx="1"/>
          </p:cNvCxnSpPr>
          <p:nvPr/>
        </p:nvCxnSpPr>
        <p:spPr>
          <a:xfrm>
            <a:off x="3767299" y="1436291"/>
            <a:ext cx="1411439" cy="5837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46" idx="3"/>
          </p:cNvCxnSpPr>
          <p:nvPr/>
        </p:nvCxnSpPr>
        <p:spPr>
          <a:xfrm flipV="1">
            <a:off x="2339527" y="2034297"/>
            <a:ext cx="2802571" cy="36645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7" idx="4"/>
          </p:cNvCxnSpPr>
          <p:nvPr/>
        </p:nvCxnSpPr>
        <p:spPr>
          <a:xfrm>
            <a:off x="5213350" y="1841500"/>
            <a:ext cx="70768" cy="913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6" idx="0"/>
          </p:cNvCxnSpPr>
          <p:nvPr/>
        </p:nvCxnSpPr>
        <p:spPr>
          <a:xfrm flipH="1">
            <a:off x="5647662" y="1828363"/>
            <a:ext cx="199712" cy="1540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5" idx="0"/>
            <a:endCxn id="4" idx="5"/>
          </p:cNvCxnSpPr>
          <p:nvPr/>
        </p:nvCxnSpPr>
        <p:spPr>
          <a:xfrm flipH="1" flipV="1">
            <a:off x="5106622" y="2439622"/>
            <a:ext cx="2621328" cy="49407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8" idx="6"/>
          </p:cNvCxnSpPr>
          <p:nvPr/>
        </p:nvCxnSpPr>
        <p:spPr>
          <a:xfrm flipH="1">
            <a:off x="132558" y="768350"/>
            <a:ext cx="705642" cy="20193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44" idx="0"/>
          </p:cNvCxnSpPr>
          <p:nvPr/>
        </p:nvCxnSpPr>
        <p:spPr>
          <a:xfrm>
            <a:off x="132558" y="2781300"/>
            <a:ext cx="1686112" cy="31708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2540629" y="82491"/>
            <a:ext cx="4751943"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Partial Grid in Wyoming</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0" name="Slide Number Placeholder 119"/>
          <p:cNvSpPr>
            <a:spLocks noGrp="1"/>
          </p:cNvSpPr>
          <p:nvPr>
            <p:ph type="sldNum" sz="quarter" idx="12"/>
          </p:nvPr>
        </p:nvSpPr>
        <p:spPr/>
        <p:txBody>
          <a:bodyPr/>
          <a:lstStyle/>
          <a:p>
            <a:fld id="{F30D5B00-8CF3-4515-935C-8CE7EEE4EAE1}" type="slidenum">
              <a:rPr lang="en-US" smtClean="0"/>
              <a:t>34</a:t>
            </a:fld>
            <a:endParaRPr lang="en-US" dirty="0"/>
          </a:p>
        </p:txBody>
      </p:sp>
    </p:spTree>
    <p:extLst>
      <p:ext uri="{BB962C8B-B14F-4D97-AF65-F5344CB8AC3E}">
        <p14:creationId xmlns:p14="http://schemas.microsoft.com/office/powerpoint/2010/main" val="2915549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0705" y="133291"/>
            <a:ext cx="688259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City #1 Example of Power Situation</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Oval 2"/>
          <p:cNvSpPr/>
          <p:nvPr/>
        </p:nvSpPr>
        <p:spPr>
          <a:xfrm>
            <a:off x="382495" y="1142999"/>
            <a:ext cx="5016500" cy="4876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 name="Oval 3"/>
          <p:cNvSpPr/>
          <p:nvPr/>
        </p:nvSpPr>
        <p:spPr>
          <a:xfrm>
            <a:off x="4013200" y="1841500"/>
            <a:ext cx="304800" cy="292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21050" y="4889500"/>
            <a:ext cx="228600" cy="203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09750" y="2235200"/>
            <a:ext cx="228600" cy="203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80566" y="3350567"/>
            <a:ext cx="1039067" cy="461665"/>
          </a:xfrm>
          <a:prstGeom prst="rect">
            <a:avLst/>
          </a:prstGeom>
        </p:spPr>
        <p:txBody>
          <a:bodyPr wrap="none">
            <a:spAutoFit/>
          </a:bodyPr>
          <a:lstStyle/>
          <a:p>
            <a:pPr algn="ctr"/>
            <a:r>
              <a:rPr lang="en-US" sz="2400" dirty="0"/>
              <a:t>City #1</a:t>
            </a:r>
          </a:p>
        </p:txBody>
      </p:sp>
      <p:cxnSp>
        <p:nvCxnSpPr>
          <p:cNvPr id="10" name="Straight Connector 9"/>
          <p:cNvCxnSpPr/>
          <p:nvPr/>
        </p:nvCxnSpPr>
        <p:spPr>
          <a:xfrm flipH="1" flipV="1">
            <a:off x="434325" y="1257300"/>
            <a:ext cx="3756675" cy="7493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5"/>
          </p:cNvCxnSpPr>
          <p:nvPr/>
        </p:nvCxnSpPr>
        <p:spPr>
          <a:xfrm>
            <a:off x="4273363" y="2090823"/>
            <a:ext cx="1434302" cy="462747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191000" y="1612900"/>
            <a:ext cx="4521200" cy="3937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555265" y="6510423"/>
            <a:ext cx="304800" cy="292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4"/>
          </p:cNvCxnSpPr>
          <p:nvPr/>
        </p:nvCxnSpPr>
        <p:spPr>
          <a:xfrm flipV="1">
            <a:off x="5707665" y="5499100"/>
            <a:ext cx="3233135" cy="130342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4"/>
            <a:endCxn id="7" idx="4"/>
          </p:cNvCxnSpPr>
          <p:nvPr/>
        </p:nvCxnSpPr>
        <p:spPr>
          <a:xfrm flipH="1" flipV="1">
            <a:off x="1924050" y="2438400"/>
            <a:ext cx="1511300" cy="26543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4"/>
            <a:endCxn id="6" idx="4"/>
          </p:cNvCxnSpPr>
          <p:nvPr/>
        </p:nvCxnSpPr>
        <p:spPr>
          <a:xfrm flipH="1">
            <a:off x="3435350" y="2133600"/>
            <a:ext cx="730250" cy="2959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7" idx="7"/>
            <a:endCxn id="4" idx="3"/>
          </p:cNvCxnSpPr>
          <p:nvPr/>
        </p:nvCxnSpPr>
        <p:spPr>
          <a:xfrm flipV="1">
            <a:off x="2004872" y="2090823"/>
            <a:ext cx="2052965" cy="17413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1330445">
            <a:off x="5105400" y="1459011"/>
            <a:ext cx="3073400" cy="307777"/>
          </a:xfrm>
          <a:prstGeom prst="rect">
            <a:avLst/>
          </a:prstGeom>
          <a:solidFill>
            <a:schemeClr val="accent1">
              <a:lumMod val="20000"/>
              <a:lumOff val="80000"/>
            </a:schemeClr>
          </a:solidFill>
        </p:spPr>
        <p:txBody>
          <a:bodyPr wrap="square" rtlCol="0">
            <a:spAutoFit/>
          </a:bodyPr>
          <a:lstStyle/>
          <a:p>
            <a:r>
              <a:rPr lang="en-US" sz="1400" b="1" dirty="0" smtClean="0"/>
              <a:t>Transmission Line - 2,109 </a:t>
            </a:r>
            <a:r>
              <a:rPr lang="en-US" sz="1400" b="1" dirty="0" err="1" smtClean="0"/>
              <a:t>mW</a:t>
            </a:r>
            <a:r>
              <a:rPr lang="en-US" sz="1400" b="1" dirty="0" smtClean="0"/>
              <a:t> Capacity</a:t>
            </a:r>
            <a:endParaRPr lang="en-US" sz="1400" b="1" dirty="0"/>
          </a:p>
        </p:txBody>
      </p:sp>
      <p:sp>
        <p:nvSpPr>
          <p:cNvPr id="28" name="TextBox 27"/>
          <p:cNvSpPr txBox="1"/>
          <p:nvPr/>
        </p:nvSpPr>
        <p:spPr>
          <a:xfrm rot="20302145">
            <a:off x="5885527" y="5696142"/>
            <a:ext cx="3073400" cy="307777"/>
          </a:xfrm>
          <a:prstGeom prst="rect">
            <a:avLst/>
          </a:prstGeom>
          <a:solidFill>
            <a:schemeClr val="accent1">
              <a:lumMod val="20000"/>
              <a:lumOff val="80000"/>
            </a:schemeClr>
          </a:solidFill>
        </p:spPr>
        <p:txBody>
          <a:bodyPr wrap="square" rtlCol="0">
            <a:spAutoFit/>
          </a:bodyPr>
          <a:lstStyle/>
          <a:p>
            <a:r>
              <a:rPr lang="en-US" sz="1400" b="1" dirty="0" smtClean="0"/>
              <a:t>Transmission Line - 2,109 </a:t>
            </a:r>
            <a:r>
              <a:rPr lang="en-US" sz="1400" b="1" dirty="0" err="1" smtClean="0"/>
              <a:t>mW</a:t>
            </a:r>
            <a:r>
              <a:rPr lang="en-US" sz="1400" b="1" dirty="0" smtClean="0"/>
              <a:t> Capacity</a:t>
            </a:r>
            <a:endParaRPr lang="en-US" sz="1400" b="1" dirty="0"/>
          </a:p>
        </p:txBody>
      </p:sp>
      <p:sp>
        <p:nvSpPr>
          <p:cNvPr id="29" name="TextBox 28"/>
          <p:cNvSpPr txBox="1"/>
          <p:nvPr/>
        </p:nvSpPr>
        <p:spPr>
          <a:xfrm rot="4340859">
            <a:off x="3642619" y="4077083"/>
            <a:ext cx="3073400" cy="307777"/>
          </a:xfrm>
          <a:prstGeom prst="rect">
            <a:avLst/>
          </a:prstGeom>
          <a:solidFill>
            <a:schemeClr val="accent1">
              <a:lumMod val="20000"/>
              <a:lumOff val="80000"/>
            </a:schemeClr>
          </a:solidFill>
        </p:spPr>
        <p:txBody>
          <a:bodyPr wrap="square" rtlCol="0">
            <a:spAutoFit/>
          </a:bodyPr>
          <a:lstStyle/>
          <a:p>
            <a:r>
              <a:rPr lang="en-US" sz="1400" b="1" dirty="0" smtClean="0"/>
              <a:t>Transmission Line - 2,109 </a:t>
            </a:r>
            <a:r>
              <a:rPr lang="en-US" sz="1400" b="1" dirty="0" err="1" smtClean="0"/>
              <a:t>mW</a:t>
            </a:r>
            <a:r>
              <a:rPr lang="en-US" sz="1400" b="1" dirty="0" smtClean="0"/>
              <a:t> Capacity</a:t>
            </a:r>
            <a:endParaRPr lang="en-US" sz="1400" b="1" dirty="0"/>
          </a:p>
        </p:txBody>
      </p:sp>
      <p:sp>
        <p:nvSpPr>
          <p:cNvPr id="30" name="TextBox 29"/>
          <p:cNvSpPr txBox="1"/>
          <p:nvPr/>
        </p:nvSpPr>
        <p:spPr>
          <a:xfrm rot="657704">
            <a:off x="216402" y="1127420"/>
            <a:ext cx="3073400" cy="307777"/>
          </a:xfrm>
          <a:prstGeom prst="rect">
            <a:avLst/>
          </a:prstGeom>
          <a:solidFill>
            <a:schemeClr val="accent1">
              <a:lumMod val="20000"/>
              <a:lumOff val="80000"/>
            </a:schemeClr>
          </a:solidFill>
        </p:spPr>
        <p:txBody>
          <a:bodyPr wrap="square" rtlCol="0">
            <a:spAutoFit/>
          </a:bodyPr>
          <a:lstStyle/>
          <a:p>
            <a:r>
              <a:rPr lang="en-US" sz="1400" b="1" dirty="0" smtClean="0"/>
              <a:t>Transmission Line - 2,109 </a:t>
            </a:r>
            <a:r>
              <a:rPr lang="en-US" sz="1400" b="1" dirty="0" err="1" smtClean="0"/>
              <a:t>mW</a:t>
            </a:r>
            <a:r>
              <a:rPr lang="en-US" sz="1400" b="1" dirty="0" smtClean="0"/>
              <a:t> Capacity</a:t>
            </a:r>
            <a:endParaRPr lang="en-US" sz="1400" b="1" dirty="0"/>
          </a:p>
        </p:txBody>
      </p:sp>
      <p:sp>
        <p:nvSpPr>
          <p:cNvPr id="31" name="TextBox 30"/>
          <p:cNvSpPr txBox="1"/>
          <p:nvPr/>
        </p:nvSpPr>
        <p:spPr>
          <a:xfrm>
            <a:off x="2095553" y="2438400"/>
            <a:ext cx="1989840" cy="523220"/>
          </a:xfrm>
          <a:prstGeom prst="rect">
            <a:avLst/>
          </a:prstGeom>
          <a:noFill/>
        </p:spPr>
        <p:txBody>
          <a:bodyPr wrap="none" rtlCol="0">
            <a:spAutoFit/>
          </a:bodyPr>
          <a:lstStyle/>
          <a:p>
            <a:r>
              <a:rPr lang="en-US" sz="1400" b="1" dirty="0" smtClean="0"/>
              <a:t>Local Transmission Lines</a:t>
            </a:r>
          </a:p>
          <a:p>
            <a:r>
              <a:rPr lang="en-US" sz="1400" b="1" dirty="0" smtClean="0"/>
              <a:t>100+ </a:t>
            </a:r>
            <a:r>
              <a:rPr lang="en-US" sz="1400" b="1" dirty="0" err="1" smtClean="0"/>
              <a:t>mW</a:t>
            </a:r>
            <a:r>
              <a:rPr lang="en-US" sz="1400" b="1" dirty="0" smtClean="0"/>
              <a:t> Capacity</a:t>
            </a:r>
            <a:endParaRPr lang="en-US" sz="1400" b="1" dirty="0"/>
          </a:p>
        </p:txBody>
      </p:sp>
      <p:sp>
        <p:nvSpPr>
          <p:cNvPr id="32" name="TextBox 31"/>
          <p:cNvSpPr txBox="1"/>
          <p:nvPr/>
        </p:nvSpPr>
        <p:spPr>
          <a:xfrm>
            <a:off x="2797426" y="5092501"/>
            <a:ext cx="1417504" cy="646331"/>
          </a:xfrm>
          <a:prstGeom prst="rect">
            <a:avLst/>
          </a:prstGeom>
          <a:noFill/>
        </p:spPr>
        <p:txBody>
          <a:bodyPr wrap="none" rtlCol="0">
            <a:spAutoFit/>
          </a:bodyPr>
          <a:lstStyle/>
          <a:p>
            <a:r>
              <a:rPr lang="en-US" sz="1200" b="1" dirty="0" smtClean="0"/>
              <a:t>Local Substation #1</a:t>
            </a:r>
          </a:p>
          <a:p>
            <a:r>
              <a:rPr lang="en-US" sz="1200" b="1" dirty="0" smtClean="0"/>
              <a:t>10mW Contract </a:t>
            </a:r>
          </a:p>
          <a:p>
            <a:r>
              <a:rPr lang="en-US" sz="1200" b="1" dirty="0" smtClean="0"/>
              <a:t>And Capacity</a:t>
            </a:r>
            <a:endParaRPr lang="en-US" sz="1200" b="1" dirty="0"/>
          </a:p>
        </p:txBody>
      </p:sp>
      <p:sp>
        <p:nvSpPr>
          <p:cNvPr id="33" name="TextBox 32"/>
          <p:cNvSpPr txBox="1"/>
          <p:nvPr/>
        </p:nvSpPr>
        <p:spPr>
          <a:xfrm>
            <a:off x="575558" y="2029579"/>
            <a:ext cx="1427378" cy="830997"/>
          </a:xfrm>
          <a:prstGeom prst="rect">
            <a:avLst/>
          </a:prstGeom>
          <a:noFill/>
        </p:spPr>
        <p:txBody>
          <a:bodyPr wrap="none" rtlCol="0">
            <a:spAutoFit/>
          </a:bodyPr>
          <a:lstStyle/>
          <a:p>
            <a:r>
              <a:rPr lang="en-US" sz="1200" b="1" dirty="0" smtClean="0"/>
              <a:t>Local Substation #2</a:t>
            </a:r>
          </a:p>
          <a:p>
            <a:r>
              <a:rPr lang="en-US" sz="1200" b="1" dirty="0" smtClean="0"/>
              <a:t>10mW Contract </a:t>
            </a:r>
          </a:p>
          <a:p>
            <a:r>
              <a:rPr lang="en-US" sz="1200" b="1" dirty="0" smtClean="0"/>
              <a:t>And Capacity</a:t>
            </a:r>
          </a:p>
          <a:p>
            <a:r>
              <a:rPr lang="en-US" sz="1200" b="1" dirty="0" smtClean="0"/>
              <a:t>2mW uncommitted</a:t>
            </a:r>
            <a:endParaRPr lang="en-US" sz="1200" b="1" dirty="0"/>
          </a:p>
        </p:txBody>
      </p:sp>
      <p:sp>
        <p:nvSpPr>
          <p:cNvPr id="34" name="TextBox 33"/>
          <p:cNvSpPr txBox="1"/>
          <p:nvPr/>
        </p:nvSpPr>
        <p:spPr>
          <a:xfrm>
            <a:off x="3303819" y="1329480"/>
            <a:ext cx="1821461" cy="523220"/>
          </a:xfrm>
          <a:prstGeom prst="rect">
            <a:avLst/>
          </a:prstGeom>
          <a:noFill/>
        </p:spPr>
        <p:txBody>
          <a:bodyPr wrap="none" rtlCol="0">
            <a:spAutoFit/>
          </a:bodyPr>
          <a:lstStyle/>
          <a:p>
            <a:pPr algn="ctr"/>
            <a:r>
              <a:rPr lang="en-US" sz="1400" b="1" dirty="0" smtClean="0"/>
              <a:t>Spare Capacity at</a:t>
            </a:r>
          </a:p>
          <a:p>
            <a:pPr algn="ctr"/>
            <a:r>
              <a:rPr lang="en-US" sz="1400" b="1" dirty="0" smtClean="0"/>
              <a:t>Substation = 100+mW</a:t>
            </a:r>
            <a:endParaRPr lang="en-US" sz="1400" b="1" dirty="0"/>
          </a:p>
        </p:txBody>
      </p:sp>
      <p:sp>
        <p:nvSpPr>
          <p:cNvPr id="35" name="TextBox 34"/>
          <p:cNvSpPr txBox="1"/>
          <p:nvPr/>
        </p:nvSpPr>
        <p:spPr>
          <a:xfrm>
            <a:off x="5230933" y="1949020"/>
            <a:ext cx="4445570" cy="2492990"/>
          </a:xfrm>
          <a:prstGeom prst="rect">
            <a:avLst/>
          </a:prstGeom>
          <a:noFill/>
        </p:spPr>
        <p:txBody>
          <a:bodyPr wrap="square" rtlCol="0">
            <a:spAutoFit/>
          </a:bodyPr>
          <a:lstStyle/>
          <a:p>
            <a:r>
              <a:rPr lang="en-US" sz="1400" b="1" dirty="0" smtClean="0">
                <a:solidFill>
                  <a:srgbClr val="FF0000"/>
                </a:solidFill>
              </a:rPr>
              <a:t>City #1 – Disclosed Power Situation:</a:t>
            </a:r>
          </a:p>
          <a:p>
            <a:pPr marL="285750" indent="-285750">
              <a:buFont typeface="Arial" panose="020B0604020202020204" pitchFamily="34" charset="0"/>
              <a:buChar char="•"/>
            </a:pPr>
            <a:r>
              <a:rPr lang="en-US" sz="1400" b="1" dirty="0" smtClean="0"/>
              <a:t>Local Power Co Contracted for 10mW</a:t>
            </a:r>
          </a:p>
          <a:p>
            <a:pPr marL="285750" indent="-285750">
              <a:buFont typeface="Arial" panose="020B0604020202020204" pitchFamily="34" charset="0"/>
              <a:buChar char="•"/>
            </a:pPr>
            <a:r>
              <a:rPr lang="en-US" sz="1400" b="1" dirty="0" smtClean="0"/>
              <a:t>With 2 </a:t>
            </a:r>
            <a:r>
              <a:rPr lang="en-US" sz="1400" b="1" dirty="0" err="1" smtClean="0"/>
              <a:t>mW</a:t>
            </a:r>
            <a:r>
              <a:rPr lang="en-US" sz="1400" b="1" dirty="0" smtClean="0"/>
              <a:t> uncommitted</a:t>
            </a:r>
          </a:p>
          <a:p>
            <a:pPr marL="285750" indent="-285750">
              <a:buFont typeface="Arial" panose="020B0604020202020204" pitchFamily="34" charset="0"/>
              <a:buChar char="•"/>
            </a:pPr>
            <a:r>
              <a:rPr lang="en-US" sz="1400" b="1" dirty="0" smtClean="0"/>
              <a:t>Data Center Looking for 10/20mW</a:t>
            </a:r>
          </a:p>
          <a:p>
            <a:pPr marL="285750" indent="-285750">
              <a:buFont typeface="Arial" panose="020B0604020202020204" pitchFamily="34" charset="0"/>
              <a:buChar char="•"/>
            </a:pPr>
            <a:r>
              <a:rPr lang="en-US" sz="1400" b="1" dirty="0" smtClean="0"/>
              <a:t>Site Selector told only 2mw Available</a:t>
            </a:r>
          </a:p>
          <a:p>
            <a:r>
              <a:rPr lang="en-US" sz="1600" b="1" dirty="0" smtClean="0">
                <a:solidFill>
                  <a:srgbClr val="FF0000"/>
                </a:solidFill>
              </a:rPr>
              <a:t>Info should have been</a:t>
            </a:r>
          </a:p>
          <a:p>
            <a:pPr marL="285750" indent="-285750">
              <a:buFont typeface="Arial" panose="020B0604020202020204" pitchFamily="34" charset="0"/>
              <a:buChar char="•"/>
            </a:pPr>
            <a:r>
              <a:rPr lang="en-US" sz="1400" b="1" dirty="0" smtClean="0"/>
              <a:t>100+ </a:t>
            </a:r>
            <a:r>
              <a:rPr lang="en-US" sz="1400" b="1" dirty="0" err="1" smtClean="0"/>
              <a:t>mW</a:t>
            </a:r>
            <a:r>
              <a:rPr lang="en-US" sz="1400" b="1" dirty="0" smtClean="0"/>
              <a:t> uncommitted capacity at Main Sub</a:t>
            </a:r>
          </a:p>
          <a:p>
            <a:pPr marL="285750" indent="-285750">
              <a:buFont typeface="Arial" panose="020B0604020202020204" pitchFamily="34" charset="0"/>
              <a:buChar char="•"/>
            </a:pPr>
            <a:r>
              <a:rPr lang="en-US" sz="1400" b="1" dirty="0" smtClean="0"/>
              <a:t>Transmission line capacity Available</a:t>
            </a:r>
          </a:p>
          <a:p>
            <a:pPr marL="285750" indent="-285750">
              <a:buFont typeface="Arial" panose="020B0604020202020204" pitchFamily="34" charset="0"/>
              <a:buChar char="•"/>
            </a:pPr>
            <a:r>
              <a:rPr lang="en-US" sz="1400" b="1" dirty="0" smtClean="0"/>
              <a:t>Power Co needs to increase contract </a:t>
            </a:r>
          </a:p>
          <a:p>
            <a:pPr marL="285750" indent="-285750">
              <a:buFont typeface="Arial" panose="020B0604020202020204" pitchFamily="34" charset="0"/>
              <a:buChar char="•"/>
            </a:pPr>
            <a:r>
              <a:rPr lang="en-US" sz="1400" b="1" dirty="0" smtClean="0"/>
              <a:t>Power Co needs to add upgraded Transformer at Substation #2 = &lt; 4 months </a:t>
            </a:r>
          </a:p>
        </p:txBody>
      </p:sp>
      <p:cxnSp>
        <p:nvCxnSpPr>
          <p:cNvPr id="41" name="Straight Arrow Connector 40"/>
          <p:cNvCxnSpPr/>
          <p:nvPr/>
        </p:nvCxnSpPr>
        <p:spPr>
          <a:xfrm flipH="1" flipV="1">
            <a:off x="2913853" y="2177890"/>
            <a:ext cx="55795" cy="3385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1" idx="2"/>
          </p:cNvCxnSpPr>
          <p:nvPr/>
        </p:nvCxnSpPr>
        <p:spPr>
          <a:xfrm flipH="1">
            <a:off x="2436218" y="2961620"/>
            <a:ext cx="654255" cy="2942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1" idx="2"/>
          </p:cNvCxnSpPr>
          <p:nvPr/>
        </p:nvCxnSpPr>
        <p:spPr>
          <a:xfrm>
            <a:off x="3090473" y="2961620"/>
            <a:ext cx="801881" cy="893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Slide Number Placeholder 46"/>
          <p:cNvSpPr>
            <a:spLocks noGrp="1"/>
          </p:cNvSpPr>
          <p:nvPr>
            <p:ph type="sldNum" sz="quarter" idx="12"/>
          </p:nvPr>
        </p:nvSpPr>
        <p:spPr/>
        <p:txBody>
          <a:bodyPr/>
          <a:lstStyle/>
          <a:p>
            <a:fld id="{F30D5B00-8CF3-4515-935C-8CE7EEE4EAE1}" type="slidenum">
              <a:rPr lang="en-US" smtClean="0"/>
              <a:t>35</a:t>
            </a:fld>
            <a:endParaRPr lang="en-US" dirty="0"/>
          </a:p>
        </p:txBody>
      </p:sp>
    </p:spTree>
    <p:extLst>
      <p:ext uri="{BB962C8B-B14F-4D97-AF65-F5344CB8AC3E}">
        <p14:creationId xmlns:p14="http://schemas.microsoft.com/office/powerpoint/2010/main" val="2376343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21" y="699964"/>
            <a:ext cx="4316191" cy="31508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035" y="3850783"/>
            <a:ext cx="4327303" cy="2884868"/>
          </a:xfrm>
          <a:prstGeom prst="rect">
            <a:avLst/>
          </a:prstGeom>
        </p:spPr>
      </p:pic>
      <p:sp>
        <p:nvSpPr>
          <p:cNvPr id="14" name="Rectangle 13"/>
          <p:cNvSpPr/>
          <p:nvPr/>
        </p:nvSpPr>
        <p:spPr>
          <a:xfrm>
            <a:off x="1493550" y="68051"/>
            <a:ext cx="613809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Fiber and Broadband Overview</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5" name="Slide Number Placeholder 14"/>
          <p:cNvSpPr>
            <a:spLocks noGrp="1"/>
          </p:cNvSpPr>
          <p:nvPr>
            <p:ph type="sldNum" sz="quarter" idx="12"/>
          </p:nvPr>
        </p:nvSpPr>
        <p:spPr/>
        <p:txBody>
          <a:bodyPr/>
          <a:lstStyle/>
          <a:p>
            <a:fld id="{F30D5B00-8CF3-4515-935C-8CE7EEE4EAE1}" type="slidenum">
              <a:rPr lang="en-US" smtClean="0"/>
              <a:t>36</a:t>
            </a:fld>
            <a:endParaRPr lang="en-US" dirty="0"/>
          </a:p>
        </p:txBody>
      </p:sp>
    </p:spTree>
    <p:extLst>
      <p:ext uri="{BB962C8B-B14F-4D97-AF65-F5344CB8AC3E}">
        <p14:creationId xmlns:p14="http://schemas.microsoft.com/office/powerpoint/2010/main" val="329263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71387" y="46822"/>
            <a:ext cx="4001224"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Fiber  Or  Broadband ?</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TextBox 10"/>
          <p:cNvSpPr txBox="1"/>
          <p:nvPr/>
        </p:nvSpPr>
        <p:spPr>
          <a:xfrm>
            <a:off x="327546" y="1387900"/>
            <a:ext cx="3657600" cy="3616657"/>
          </a:xfrm>
          <a:prstGeom prst="rect">
            <a:avLst/>
          </a:prstGeom>
          <a:noFill/>
        </p:spPr>
        <p:txBody>
          <a:bodyPr wrap="square" rtlCol="0">
            <a:spAutoFit/>
          </a:bodyPr>
          <a:lstStyle/>
          <a:p>
            <a:endParaRPr lang="en-US" dirty="0"/>
          </a:p>
        </p:txBody>
      </p:sp>
      <p:sp>
        <p:nvSpPr>
          <p:cNvPr id="12" name="TextBox 11"/>
          <p:cNvSpPr txBox="1"/>
          <p:nvPr/>
        </p:nvSpPr>
        <p:spPr>
          <a:xfrm>
            <a:off x="327546" y="1387900"/>
            <a:ext cx="3657600" cy="3616657"/>
          </a:xfrm>
          <a:prstGeom prst="rect">
            <a:avLst/>
          </a:prstGeom>
          <a:noFill/>
        </p:spPr>
        <p:txBody>
          <a:bodyPr wrap="square" rtlCol="0">
            <a:spAutoFit/>
          </a:bodyPr>
          <a:lstStyle/>
          <a:p>
            <a:endParaRPr lang="en-US" dirty="0"/>
          </a:p>
        </p:txBody>
      </p:sp>
      <p:sp>
        <p:nvSpPr>
          <p:cNvPr id="13" name="TextBox 12"/>
          <p:cNvSpPr txBox="1"/>
          <p:nvPr/>
        </p:nvSpPr>
        <p:spPr>
          <a:xfrm>
            <a:off x="327545" y="700763"/>
            <a:ext cx="4148201" cy="6063198"/>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buFont typeface="Arial" panose="020B0604020202020204" pitchFamily="34" charset="0"/>
              <a:buChar char="•"/>
            </a:pPr>
            <a:endParaRPr lang="en-US" sz="2600" b="1" dirty="0" smtClean="0"/>
          </a:p>
          <a:p>
            <a:pPr marL="342900" indent="-342900">
              <a:buFont typeface="Arial" panose="020B0604020202020204" pitchFamily="34" charset="0"/>
              <a:buChar char="•"/>
            </a:pPr>
            <a:r>
              <a:rPr lang="en-US" sz="2400" b="1" dirty="0" smtClean="0">
                <a:solidFill>
                  <a:schemeClr val="tx1"/>
                </a:solidFill>
              </a:rPr>
              <a:t>Generally the need for direct fiber or “dark fiber” is only required by large data centers, high tech companies, call centers and Federal Government facilities or Drug Co. with some exceptions</a:t>
            </a:r>
          </a:p>
          <a:p>
            <a:pPr marL="342900" indent="-342900">
              <a:buFont typeface="Arial" panose="020B0604020202020204" pitchFamily="34" charset="0"/>
              <a:buChar char="•"/>
            </a:pPr>
            <a:r>
              <a:rPr lang="en-US" sz="2400" b="1" dirty="0" smtClean="0">
                <a:solidFill>
                  <a:schemeClr val="tx1"/>
                </a:solidFill>
              </a:rPr>
              <a:t>Usually if a prospect in Wyoming is looking for fiber they will want to connect to some hub location like Denver, Salt Lake City or Billings or a combination of these locations</a:t>
            </a:r>
            <a:endParaRPr lang="en-US" sz="2400" b="1" dirty="0">
              <a:solidFill>
                <a:schemeClr val="tx1"/>
              </a:solidFill>
            </a:endParaRPr>
          </a:p>
        </p:txBody>
      </p:sp>
      <p:sp>
        <p:nvSpPr>
          <p:cNvPr id="14" name="TextBox 13"/>
          <p:cNvSpPr txBox="1"/>
          <p:nvPr/>
        </p:nvSpPr>
        <p:spPr>
          <a:xfrm>
            <a:off x="4747723" y="700763"/>
            <a:ext cx="4126832" cy="603242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en-US" sz="2800" b="1" dirty="0"/>
          </a:p>
          <a:p>
            <a:pPr marL="342900" indent="-342900">
              <a:buFont typeface="Arial" panose="020B0604020202020204" pitchFamily="34" charset="0"/>
              <a:buChar char="•"/>
            </a:pPr>
            <a:r>
              <a:rPr lang="en-US" sz="2200" b="1" dirty="0" smtClean="0">
                <a:solidFill>
                  <a:schemeClr val="tx1"/>
                </a:solidFill>
              </a:rPr>
              <a:t>Often a prospect is looking for a moderate amount of bandwidth (10mb, 50mb, 100mb, 1Gig) that they will use for internet and telecom services </a:t>
            </a:r>
            <a:r>
              <a:rPr lang="en-US" sz="2200" b="1" dirty="0" smtClean="0">
                <a:solidFill>
                  <a:schemeClr val="accent1">
                    <a:lumMod val="75000"/>
                  </a:schemeClr>
                </a:solidFill>
              </a:rPr>
              <a:t>(local fiber ?)</a:t>
            </a:r>
          </a:p>
          <a:p>
            <a:pPr marL="342900" indent="-342900">
              <a:buFont typeface="Arial" panose="020B0604020202020204" pitchFamily="34" charset="0"/>
              <a:buChar char="•"/>
            </a:pPr>
            <a:r>
              <a:rPr lang="en-US" sz="2200" b="1" dirty="0" smtClean="0">
                <a:solidFill>
                  <a:schemeClr val="tx1"/>
                </a:solidFill>
              </a:rPr>
              <a:t>Some larger prospects may  have corporate agreements with a carrier (AT&amp;T, Sprint, Verizon, Level3) and will want to connect to that carrier’s hub location(s) like Denver, Salt Lake City or Billings.</a:t>
            </a:r>
          </a:p>
          <a:p>
            <a:pPr marL="342900" indent="-342900">
              <a:buFont typeface="Arial" panose="020B0604020202020204" pitchFamily="34" charset="0"/>
              <a:buChar char="•"/>
            </a:pPr>
            <a:r>
              <a:rPr lang="en-US" b="1" dirty="0" smtClean="0">
                <a:solidFill>
                  <a:schemeClr val="tx1"/>
                </a:solidFill>
              </a:rPr>
              <a:t>Usually that carrier can work out connectivity with CenturyLink, ACT, TCT, Charter, Silver Star, </a:t>
            </a:r>
            <a:r>
              <a:rPr lang="en-US" b="1" dirty="0" err="1" smtClean="0">
                <a:solidFill>
                  <a:schemeClr val="tx1"/>
                </a:solidFill>
              </a:rPr>
              <a:t>AllWest</a:t>
            </a:r>
            <a:r>
              <a:rPr lang="en-US" b="1" dirty="0" smtClean="0">
                <a:solidFill>
                  <a:schemeClr val="tx1"/>
                </a:solidFill>
              </a:rPr>
              <a:t>, Union </a:t>
            </a:r>
            <a:r>
              <a:rPr lang="en-US" b="1" dirty="0" err="1" smtClean="0">
                <a:solidFill>
                  <a:schemeClr val="tx1"/>
                </a:solidFill>
              </a:rPr>
              <a:t>Tel,etc</a:t>
            </a:r>
            <a:endParaRPr lang="en-US" b="1" dirty="0">
              <a:solidFill>
                <a:schemeClr val="tx1"/>
              </a:solidFill>
            </a:endParaRPr>
          </a:p>
        </p:txBody>
      </p:sp>
      <p:sp>
        <p:nvSpPr>
          <p:cNvPr id="15" name="Rectangle 14"/>
          <p:cNvSpPr/>
          <p:nvPr/>
        </p:nvSpPr>
        <p:spPr>
          <a:xfrm>
            <a:off x="1982868" y="693153"/>
            <a:ext cx="939681" cy="523220"/>
          </a:xfrm>
          <a:prstGeom prst="rect">
            <a:avLst/>
          </a:prstGeom>
          <a:noFill/>
        </p:spPr>
        <p:txBody>
          <a:bodyPr wrap="none" lIns="91440" tIns="45720" rIns="91440" bIns="45720">
            <a:spAutoFit/>
          </a:bodyPr>
          <a:lstStyle/>
          <a:p>
            <a:pPr algn="ctr"/>
            <a:r>
              <a:rPr lang="en-U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Fiber</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5897042" y="700763"/>
            <a:ext cx="1828193" cy="523220"/>
          </a:xfrm>
          <a:prstGeom prst="rect">
            <a:avLst/>
          </a:prstGeom>
          <a:solidFill>
            <a:srgbClr val="FF9900"/>
          </a:solidFill>
        </p:spPr>
        <p:txBody>
          <a:bodyPr wrap="none" lIns="91440" tIns="45720" rIns="91440" bIns="45720">
            <a:spAutoFit/>
          </a:bodyPr>
          <a:lstStyle/>
          <a:p>
            <a:pPr algn="ctr"/>
            <a:r>
              <a:rPr lang="en-U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Broadband</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Slide Number Placeholder 17"/>
          <p:cNvSpPr>
            <a:spLocks noGrp="1"/>
          </p:cNvSpPr>
          <p:nvPr>
            <p:ph type="sldNum" sz="quarter" idx="12"/>
          </p:nvPr>
        </p:nvSpPr>
        <p:spPr/>
        <p:txBody>
          <a:bodyPr/>
          <a:lstStyle/>
          <a:p>
            <a:fld id="{F30D5B00-8CF3-4515-935C-8CE7EEE4EAE1}" type="slidenum">
              <a:rPr lang="en-US" smtClean="0"/>
              <a:t>37</a:t>
            </a:fld>
            <a:endParaRPr lang="en-US" dirty="0"/>
          </a:p>
        </p:txBody>
      </p:sp>
    </p:spTree>
    <p:extLst>
      <p:ext uri="{BB962C8B-B14F-4D97-AF65-F5344CB8AC3E}">
        <p14:creationId xmlns:p14="http://schemas.microsoft.com/office/powerpoint/2010/main" val="415677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795" y="133291"/>
            <a:ext cx="8164415"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Wy</a:t>
            </a:r>
            <a:r>
              <a:rPr lang="en-US" sz="3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City Example of Corporate Carrier Situation</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stretch>
            <a:fillRect/>
          </a:stretch>
        </p:blipFill>
        <p:spPr>
          <a:xfrm>
            <a:off x="116341" y="865378"/>
            <a:ext cx="4159149" cy="5992621"/>
          </a:xfrm>
          <a:prstGeom prst="rect">
            <a:avLst/>
          </a:prstGeom>
        </p:spPr>
      </p:pic>
      <p:sp>
        <p:nvSpPr>
          <p:cNvPr id="4" name="TextBox 3"/>
          <p:cNvSpPr txBox="1"/>
          <p:nvPr/>
        </p:nvSpPr>
        <p:spPr>
          <a:xfrm>
            <a:off x="4449170" y="865378"/>
            <a:ext cx="4476466" cy="6001643"/>
          </a:xfrm>
          <a:prstGeom prst="rect">
            <a:avLst/>
          </a:prstGeom>
          <a:noFill/>
        </p:spPr>
        <p:txBody>
          <a:bodyPr wrap="square" rtlCol="0">
            <a:spAutoFit/>
          </a:bodyPr>
          <a:lstStyle/>
          <a:p>
            <a:pPr algn="ctr"/>
            <a:r>
              <a:rPr lang="en-US" sz="2400" dirty="0" smtClean="0"/>
              <a:t>Prospect internal Politics</a:t>
            </a:r>
          </a:p>
          <a:p>
            <a:pPr marL="342900" indent="-342900">
              <a:buFont typeface="Arial" panose="020B0604020202020204" pitchFamily="34" charset="0"/>
              <a:buChar char="•"/>
            </a:pPr>
            <a:r>
              <a:rPr lang="en-US" sz="2000" dirty="0" smtClean="0"/>
              <a:t>Company President wanted to locate to Wyoming city.</a:t>
            </a:r>
          </a:p>
          <a:p>
            <a:pPr marL="342900" indent="-342900">
              <a:buFont typeface="Arial" panose="020B0604020202020204" pitchFamily="34" charset="0"/>
              <a:buChar char="•"/>
            </a:pPr>
            <a:r>
              <a:rPr lang="en-US" sz="2000" dirty="0" smtClean="0"/>
              <a:t>Company CTO said Wyoming will not allow connectivity to EU carrier so Wyoming is not acceptable</a:t>
            </a:r>
          </a:p>
          <a:p>
            <a:pPr marL="342900" indent="-342900">
              <a:buFont typeface="Arial" panose="020B0604020202020204" pitchFamily="34" charset="0"/>
              <a:buChar char="•"/>
            </a:pPr>
            <a:r>
              <a:rPr lang="en-US" sz="2000" dirty="0" smtClean="0"/>
              <a:t>Wyoming Business Council &amp; Local EDC work with outside assistance to identify solution</a:t>
            </a:r>
          </a:p>
          <a:p>
            <a:pPr marL="342900" indent="-342900">
              <a:buFont typeface="Arial" panose="020B0604020202020204" pitchFamily="34" charset="0"/>
              <a:buChar char="•"/>
            </a:pPr>
            <a:r>
              <a:rPr lang="en-US" sz="2000" dirty="0" smtClean="0"/>
              <a:t>Solution:</a:t>
            </a:r>
          </a:p>
          <a:p>
            <a:pPr marL="342900" indent="-342900">
              <a:buFont typeface="Arial" panose="020B0604020202020204" pitchFamily="34" charset="0"/>
              <a:buChar char="•"/>
            </a:pPr>
            <a:r>
              <a:rPr lang="en-US" sz="2000" dirty="0" smtClean="0"/>
              <a:t>CenturyLink, ACT, Bresnan/Charter Level3 can all meet the EU carrier in either Denver or Salt Lake City or both.</a:t>
            </a:r>
          </a:p>
          <a:p>
            <a:pPr marL="342900" indent="-342900">
              <a:buFont typeface="Arial" panose="020B0604020202020204" pitchFamily="34" charset="0"/>
              <a:buChar char="•"/>
            </a:pPr>
            <a:r>
              <a:rPr lang="en-US" sz="2000" dirty="0" smtClean="0"/>
              <a:t>Interestingly that same EU carrier actually passed through the area in two (2) of the nearby I-80 routes but did not have interconnection points in Wyoming.</a:t>
            </a:r>
            <a:endParaRPr lang="en-US" sz="2000" dirty="0"/>
          </a:p>
        </p:txBody>
      </p:sp>
      <p:sp>
        <p:nvSpPr>
          <p:cNvPr id="5" name="Slide Number Placeholder 4"/>
          <p:cNvSpPr>
            <a:spLocks noGrp="1"/>
          </p:cNvSpPr>
          <p:nvPr>
            <p:ph type="sldNum" sz="quarter" idx="12"/>
          </p:nvPr>
        </p:nvSpPr>
        <p:spPr/>
        <p:txBody>
          <a:bodyPr/>
          <a:lstStyle/>
          <a:p>
            <a:fld id="{F30D5B00-8CF3-4515-935C-8CE7EEE4EAE1}" type="slidenum">
              <a:rPr lang="en-US" smtClean="0"/>
              <a:t>38</a:t>
            </a:fld>
            <a:endParaRPr lang="en-US" dirty="0"/>
          </a:p>
        </p:txBody>
      </p:sp>
    </p:spTree>
    <p:extLst>
      <p:ext uri="{BB962C8B-B14F-4D97-AF65-F5344CB8AC3E}">
        <p14:creationId xmlns:p14="http://schemas.microsoft.com/office/powerpoint/2010/main" val="3352868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67889"/>
          </a:xfr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dirty="0" smtClean="0">
                <a:ln w="0"/>
                <a:solidFill>
                  <a:schemeClr val="tx1"/>
                </a:solidFill>
                <a:effectLst>
                  <a:outerShdw blurRad="38100" dist="19050" dir="2700000" algn="tl" rotWithShape="0">
                    <a:schemeClr val="dk1">
                      <a:alpha val="40000"/>
                    </a:schemeClr>
                  </a:outerShdw>
                </a:effectLst>
              </a:rPr>
              <a:t>Why all the emphasis on fiber if broadband capacity seems so available ?</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259307" y="1692322"/>
            <a:ext cx="8625386" cy="4899547"/>
          </a:xfrm>
        </p:spPr>
        <p:txBody>
          <a:bodyPr/>
          <a:lstStyle/>
          <a:p>
            <a:r>
              <a:rPr lang="en-US" dirty="0" smtClean="0"/>
              <a:t>Fiber is the medium for delivery of most communication and increasingly cable company services.</a:t>
            </a:r>
          </a:p>
          <a:p>
            <a:pPr lvl="1"/>
            <a:r>
              <a:rPr lang="en-US" dirty="0" smtClean="0"/>
              <a:t>Most broadband services are aggregated at some local point and then transported over fiber to regional and/or national networks.</a:t>
            </a:r>
          </a:p>
          <a:p>
            <a:r>
              <a:rPr lang="en-US" dirty="0" smtClean="0"/>
              <a:t>Other than along I-80 &amp; I-25 Wyoming has some significant shortages of local access fibers.</a:t>
            </a:r>
          </a:p>
          <a:p>
            <a:r>
              <a:rPr lang="en-US" dirty="0" smtClean="0"/>
              <a:t>Some fiber network owners do not contract for fiber leases or IRUs so large network operators may not be able to acquire the service they want (dark fiber) in some areas</a:t>
            </a:r>
          </a:p>
          <a:p>
            <a:endParaRPr lang="en-US" dirty="0"/>
          </a:p>
        </p:txBody>
      </p:sp>
      <p:sp>
        <p:nvSpPr>
          <p:cNvPr id="4" name="Slide Number Placeholder 3"/>
          <p:cNvSpPr>
            <a:spLocks noGrp="1"/>
          </p:cNvSpPr>
          <p:nvPr>
            <p:ph type="sldNum" sz="quarter" idx="12"/>
          </p:nvPr>
        </p:nvSpPr>
        <p:spPr/>
        <p:txBody>
          <a:bodyPr/>
          <a:lstStyle/>
          <a:p>
            <a:fld id="{F30D5B00-8CF3-4515-935C-8CE7EEE4EAE1}" type="slidenum">
              <a:rPr lang="en-US" smtClean="0"/>
              <a:t>39</a:t>
            </a:fld>
            <a:endParaRPr lang="en-US" dirty="0"/>
          </a:p>
        </p:txBody>
      </p:sp>
    </p:spTree>
    <p:extLst>
      <p:ext uri="{BB962C8B-B14F-4D97-AF65-F5344CB8AC3E}">
        <p14:creationId xmlns:p14="http://schemas.microsoft.com/office/powerpoint/2010/main" val="209622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3110" y="95346"/>
            <a:ext cx="289778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Selection Points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2"/>
          <a:stretch>
            <a:fillRect/>
          </a:stretch>
        </p:blipFill>
        <p:spPr>
          <a:xfrm>
            <a:off x="775260" y="680121"/>
            <a:ext cx="7593481" cy="6145128"/>
          </a:xfrm>
          <a:prstGeom prst="rect">
            <a:avLst/>
          </a:prstGeom>
        </p:spPr>
      </p:pic>
      <p:sp>
        <p:nvSpPr>
          <p:cNvPr id="6" name="Slide Number Placeholder 5"/>
          <p:cNvSpPr>
            <a:spLocks noGrp="1"/>
          </p:cNvSpPr>
          <p:nvPr>
            <p:ph type="sldNum" sz="quarter" idx="12"/>
          </p:nvPr>
        </p:nvSpPr>
        <p:spPr/>
        <p:txBody>
          <a:bodyPr/>
          <a:lstStyle/>
          <a:p>
            <a:fld id="{F30D5B00-8CF3-4515-935C-8CE7EEE4EAE1}" type="slidenum">
              <a:rPr lang="en-US" smtClean="0"/>
              <a:t>4</a:t>
            </a:fld>
            <a:endParaRPr lang="en-US" dirty="0"/>
          </a:p>
        </p:txBody>
      </p:sp>
    </p:spTree>
    <p:extLst>
      <p:ext uri="{BB962C8B-B14F-4D97-AF65-F5344CB8AC3E}">
        <p14:creationId xmlns:p14="http://schemas.microsoft.com/office/powerpoint/2010/main" val="2586953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193" y="1661852"/>
            <a:ext cx="8407021" cy="4943664"/>
          </a:xfrm>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r>
              <a:rPr lang="en-US" sz="3000" b="1" dirty="0" smtClean="0">
                <a:ln w="0"/>
                <a:solidFill>
                  <a:schemeClr val="tx1"/>
                </a:solidFill>
                <a:effectLst>
                  <a:outerShdw blurRad="38100" dist="19050" dir="2700000" algn="tl" rotWithShape="0">
                    <a:schemeClr val="dk1">
                      <a:alpha val="40000"/>
                    </a:schemeClr>
                  </a:outerShdw>
                </a:effectLst>
              </a:rPr>
              <a:t>Wyoming Department of Enterprise Technology Services has developed a Unified Network plan, gone to bid and has selected primary vendor(s) and is implementing a 100Gbps Statewide network.</a:t>
            </a:r>
          </a:p>
          <a:p>
            <a:pPr lvl="1"/>
            <a:r>
              <a:rPr lang="en-US" sz="2600" b="1" dirty="0" smtClean="0">
                <a:ln w="0"/>
                <a:solidFill>
                  <a:schemeClr val="tx1"/>
                </a:solidFill>
                <a:effectLst>
                  <a:outerShdw blurRad="38100" dist="19050" dir="2700000" algn="tl" rotWithShape="0">
                    <a:schemeClr val="dk1">
                      <a:alpha val="40000"/>
                    </a:schemeClr>
                  </a:outerShdw>
                </a:effectLst>
              </a:rPr>
              <a:t>This is a brand new extremely high capacity network which can deliver 40 channels at 100Gig each (on a pair of fibers). This new equipment will accommodate significant broadband capacity all along the fiber routes provided by CenturyLink and ACT.</a:t>
            </a:r>
            <a:endParaRPr lang="en-US" sz="2600" b="1" dirty="0">
              <a:ln w="0"/>
              <a:solidFill>
                <a:schemeClr val="tx1"/>
              </a:solidFill>
              <a:effectLst>
                <a:outerShdw blurRad="38100" dist="19050" dir="2700000" algn="tl" rotWithShape="0">
                  <a:schemeClr val="dk1">
                    <a:alpha val="40000"/>
                  </a:schemeClr>
                </a:outerShdw>
              </a:effectLst>
            </a:endParaRPr>
          </a:p>
          <a:p>
            <a:r>
              <a:rPr lang="en-US" sz="3000" b="1" dirty="0" smtClean="0">
                <a:ln w="0"/>
                <a:solidFill>
                  <a:schemeClr val="tx1"/>
                </a:solidFill>
                <a:effectLst>
                  <a:outerShdw blurRad="38100" dist="19050" dir="2700000" algn="tl" rotWithShape="0">
                    <a:schemeClr val="dk1">
                      <a:alpha val="40000"/>
                    </a:schemeClr>
                  </a:outerShdw>
                </a:effectLst>
              </a:rPr>
              <a:t>Governor Mead has pushed for changes in WYDOT that will open access in the interstate highways in WY for fiber construction in the ROWs</a:t>
            </a:r>
          </a:p>
          <a:p>
            <a:pPr lvl="1"/>
            <a:r>
              <a:rPr lang="en-US" sz="2600" b="1" dirty="0" smtClean="0">
                <a:ln w="0"/>
                <a:solidFill>
                  <a:schemeClr val="tx1"/>
                </a:solidFill>
                <a:effectLst>
                  <a:outerShdw blurRad="38100" dist="19050" dir="2700000" algn="tl" rotWithShape="0">
                    <a:schemeClr val="dk1">
                      <a:alpha val="40000"/>
                    </a:schemeClr>
                  </a:outerShdw>
                </a:effectLst>
              </a:rPr>
              <a:t>This requires the permit applicant to construct facilities that must be sold or leased to competitors therefore opening the way for multiple service providers along new construction routes.</a:t>
            </a:r>
            <a:endParaRPr lang="en-US" sz="2600" b="1" dirty="0">
              <a:ln w="0"/>
              <a:solidFill>
                <a:schemeClr val="tx1"/>
              </a:solidFill>
              <a:effectLst>
                <a:outerShdw blurRad="38100" dist="19050" dir="2700000" algn="tl" rotWithShape="0">
                  <a:schemeClr val="dk1">
                    <a:alpha val="40000"/>
                  </a:schemeClr>
                </a:outerShdw>
              </a:effectLst>
            </a:endParaRPr>
          </a:p>
        </p:txBody>
      </p:sp>
      <p:sp>
        <p:nvSpPr>
          <p:cNvPr id="4" name="Title 1"/>
          <p:cNvSpPr>
            <a:spLocks noGrp="1"/>
          </p:cNvSpPr>
          <p:nvPr>
            <p:ph type="title"/>
          </p:nvPr>
        </p:nvSpPr>
        <p:spPr>
          <a:xfrm>
            <a:off x="628650" y="365126"/>
            <a:ext cx="7886700" cy="1067889"/>
          </a:xfr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dirty="0" smtClean="0">
                <a:ln w="0"/>
                <a:solidFill>
                  <a:schemeClr val="tx1"/>
                </a:solidFill>
                <a:effectLst>
                  <a:outerShdw blurRad="38100" dist="19050" dir="2700000" algn="tl" rotWithShape="0">
                    <a:schemeClr val="dk1">
                      <a:alpha val="40000"/>
                    </a:schemeClr>
                  </a:outerShdw>
                </a:effectLst>
              </a:rPr>
              <a:t>Is the state of Wyoming doing anything to improve broadband access &amp; fiber ?</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5" name="Slide Number Placeholder 4"/>
          <p:cNvSpPr>
            <a:spLocks noGrp="1"/>
          </p:cNvSpPr>
          <p:nvPr>
            <p:ph type="sldNum" sz="quarter" idx="12"/>
          </p:nvPr>
        </p:nvSpPr>
        <p:spPr/>
        <p:txBody>
          <a:bodyPr/>
          <a:lstStyle/>
          <a:p>
            <a:fld id="{F30D5B00-8CF3-4515-935C-8CE7EEE4EAE1}" type="slidenum">
              <a:rPr lang="en-US" smtClean="0"/>
              <a:t>40</a:t>
            </a:fld>
            <a:endParaRPr lang="en-US" dirty="0"/>
          </a:p>
        </p:txBody>
      </p:sp>
    </p:spTree>
    <p:extLst>
      <p:ext uri="{BB962C8B-B14F-4D97-AF65-F5344CB8AC3E}">
        <p14:creationId xmlns:p14="http://schemas.microsoft.com/office/powerpoint/2010/main" val="2572746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83" y="136478"/>
            <a:ext cx="7485352" cy="6603498"/>
          </a:xfrm>
          <a:prstGeom prst="rect">
            <a:avLst/>
          </a:prstGeom>
        </p:spPr>
      </p:pic>
      <p:sp>
        <p:nvSpPr>
          <p:cNvPr id="3" name="Freeform 2"/>
          <p:cNvSpPr/>
          <p:nvPr/>
        </p:nvSpPr>
        <p:spPr>
          <a:xfrm>
            <a:off x="217947" y="4776716"/>
            <a:ext cx="1829217" cy="777923"/>
          </a:xfrm>
          <a:custGeom>
            <a:avLst/>
            <a:gdLst>
              <a:gd name="connsiteX0" fmla="*/ 1829217 w 1829217"/>
              <a:gd name="connsiteY0" fmla="*/ 313899 h 777923"/>
              <a:gd name="connsiteX1" fmla="*/ 1556262 w 1829217"/>
              <a:gd name="connsiteY1" fmla="*/ 409433 h 777923"/>
              <a:gd name="connsiteX2" fmla="*/ 1528966 w 1829217"/>
              <a:gd name="connsiteY2" fmla="*/ 341194 h 777923"/>
              <a:gd name="connsiteX3" fmla="*/ 1078590 w 1829217"/>
              <a:gd name="connsiteY3" fmla="*/ 395785 h 777923"/>
              <a:gd name="connsiteX4" fmla="*/ 778340 w 1829217"/>
              <a:gd name="connsiteY4" fmla="*/ 614150 h 777923"/>
              <a:gd name="connsiteX5" fmla="*/ 450793 w 1829217"/>
              <a:gd name="connsiteY5" fmla="*/ 723332 h 777923"/>
              <a:gd name="connsiteX6" fmla="*/ 417 w 1829217"/>
              <a:gd name="connsiteY6" fmla="*/ 777923 h 777923"/>
              <a:gd name="connsiteX7" fmla="*/ 368907 w 1829217"/>
              <a:gd name="connsiteY7" fmla="*/ 723332 h 777923"/>
              <a:gd name="connsiteX8" fmla="*/ 341611 w 1829217"/>
              <a:gd name="connsiteY8" fmla="*/ 573206 h 777923"/>
              <a:gd name="connsiteX9" fmla="*/ 423498 w 1829217"/>
              <a:gd name="connsiteY9" fmla="*/ 0 h 777923"/>
              <a:gd name="connsiteX10" fmla="*/ 423498 w 1829217"/>
              <a:gd name="connsiteY10" fmla="*/ 0 h 7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9217" h="777923">
                <a:moveTo>
                  <a:pt x="1829217" y="313899"/>
                </a:moveTo>
                <a:cubicBezTo>
                  <a:pt x="1717760" y="359391"/>
                  <a:pt x="1606304" y="404884"/>
                  <a:pt x="1556262" y="409433"/>
                </a:cubicBezTo>
                <a:cubicBezTo>
                  <a:pt x="1506220" y="413982"/>
                  <a:pt x="1608578" y="343469"/>
                  <a:pt x="1528966" y="341194"/>
                </a:cubicBezTo>
                <a:cubicBezTo>
                  <a:pt x="1449354" y="338919"/>
                  <a:pt x="1203694" y="350292"/>
                  <a:pt x="1078590" y="395785"/>
                </a:cubicBezTo>
                <a:cubicBezTo>
                  <a:pt x="953486" y="441278"/>
                  <a:pt x="882973" y="559559"/>
                  <a:pt x="778340" y="614150"/>
                </a:cubicBezTo>
                <a:cubicBezTo>
                  <a:pt x="673707" y="668741"/>
                  <a:pt x="580447" y="696037"/>
                  <a:pt x="450793" y="723332"/>
                </a:cubicBezTo>
                <a:cubicBezTo>
                  <a:pt x="321139" y="750627"/>
                  <a:pt x="14065" y="777923"/>
                  <a:pt x="417" y="777923"/>
                </a:cubicBezTo>
                <a:cubicBezTo>
                  <a:pt x="-13231" y="777923"/>
                  <a:pt x="312041" y="757451"/>
                  <a:pt x="368907" y="723332"/>
                </a:cubicBezTo>
                <a:cubicBezTo>
                  <a:pt x="425773" y="689213"/>
                  <a:pt x="332512" y="693761"/>
                  <a:pt x="341611" y="573206"/>
                </a:cubicBezTo>
                <a:cubicBezTo>
                  <a:pt x="350709" y="452651"/>
                  <a:pt x="423498" y="0"/>
                  <a:pt x="423498" y="0"/>
                </a:cubicBezTo>
                <a:lnTo>
                  <a:pt x="423498" y="0"/>
                </a:ln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84243" y="5250708"/>
            <a:ext cx="2159757"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b="1" dirty="0" smtClean="0">
                <a:solidFill>
                  <a:schemeClr val="accent2">
                    <a:lumMod val="75000"/>
                  </a:schemeClr>
                </a:solidFill>
              </a:rPr>
              <a:t>Century Link has two distinct fiber routes</a:t>
            </a:r>
          </a:p>
          <a:p>
            <a:r>
              <a:rPr lang="en-US" sz="1600" b="1" dirty="0">
                <a:solidFill>
                  <a:schemeClr val="accent2">
                    <a:lumMod val="75000"/>
                  </a:schemeClr>
                </a:solidFill>
              </a:rPr>
              <a:t>f</a:t>
            </a:r>
            <a:r>
              <a:rPr lang="en-US" sz="1600" b="1" dirty="0" smtClean="0">
                <a:solidFill>
                  <a:schemeClr val="accent2">
                    <a:lumMod val="75000"/>
                  </a:schemeClr>
                </a:solidFill>
              </a:rPr>
              <a:t>rom Evanston to Cheyenne (not shown) between Denver and Salt Lake City</a:t>
            </a:r>
            <a:endParaRPr lang="en-US" sz="1600" b="1" dirty="0">
              <a:solidFill>
                <a:schemeClr val="accent2">
                  <a:lumMod val="75000"/>
                </a:schemeClr>
              </a:solidFill>
            </a:endParaRPr>
          </a:p>
        </p:txBody>
      </p:sp>
      <p:sp>
        <p:nvSpPr>
          <p:cNvPr id="5" name="TextBox 4"/>
          <p:cNvSpPr txBox="1"/>
          <p:nvPr/>
        </p:nvSpPr>
        <p:spPr>
          <a:xfrm>
            <a:off x="132374" y="5473761"/>
            <a:ext cx="858184" cy="307777"/>
          </a:xfrm>
          <a:prstGeom prst="rect">
            <a:avLst/>
          </a:prstGeom>
          <a:noFill/>
        </p:spPr>
        <p:txBody>
          <a:bodyPr wrap="none" rtlCol="0">
            <a:spAutoFit/>
          </a:bodyPr>
          <a:lstStyle/>
          <a:p>
            <a:r>
              <a:rPr lang="en-US" sz="1400" b="1" dirty="0" smtClean="0"/>
              <a:t>Evanston</a:t>
            </a:r>
            <a:endParaRPr lang="en-US" sz="1400" b="1" dirty="0"/>
          </a:p>
        </p:txBody>
      </p:sp>
      <p:sp>
        <p:nvSpPr>
          <p:cNvPr id="6" name="TextBox 5"/>
          <p:cNvSpPr txBox="1"/>
          <p:nvPr/>
        </p:nvSpPr>
        <p:spPr>
          <a:xfrm>
            <a:off x="311857" y="4549817"/>
            <a:ext cx="966483" cy="307777"/>
          </a:xfrm>
          <a:prstGeom prst="rect">
            <a:avLst/>
          </a:prstGeom>
          <a:noFill/>
        </p:spPr>
        <p:txBody>
          <a:bodyPr wrap="none" rtlCol="0">
            <a:spAutoFit/>
          </a:bodyPr>
          <a:lstStyle/>
          <a:p>
            <a:r>
              <a:rPr lang="en-US" sz="1400" b="1" dirty="0" smtClean="0"/>
              <a:t>Kemmerer</a:t>
            </a:r>
            <a:endParaRPr lang="en-US" sz="1400" b="1" dirty="0"/>
          </a:p>
        </p:txBody>
      </p:sp>
      <p:sp>
        <p:nvSpPr>
          <p:cNvPr id="7" name="TextBox 6"/>
          <p:cNvSpPr txBox="1"/>
          <p:nvPr/>
        </p:nvSpPr>
        <p:spPr>
          <a:xfrm>
            <a:off x="217947" y="136478"/>
            <a:ext cx="2585516"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800" dirty="0" smtClean="0"/>
              <a:t>Unified Network</a:t>
            </a:r>
            <a:endParaRPr lang="en-US" sz="2800" dirty="0"/>
          </a:p>
        </p:txBody>
      </p:sp>
      <p:sp>
        <p:nvSpPr>
          <p:cNvPr id="8" name="Slide Number Placeholder 7"/>
          <p:cNvSpPr>
            <a:spLocks noGrp="1"/>
          </p:cNvSpPr>
          <p:nvPr>
            <p:ph type="sldNum" sz="quarter" idx="12"/>
          </p:nvPr>
        </p:nvSpPr>
        <p:spPr/>
        <p:txBody>
          <a:bodyPr/>
          <a:lstStyle/>
          <a:p>
            <a:fld id="{F30D5B00-8CF3-4515-935C-8CE7EEE4EAE1}" type="slidenum">
              <a:rPr lang="en-US" smtClean="0"/>
              <a:t>41</a:t>
            </a:fld>
            <a:endParaRPr lang="en-US" dirty="0"/>
          </a:p>
        </p:txBody>
      </p:sp>
    </p:spTree>
    <p:extLst>
      <p:ext uri="{BB962C8B-B14F-4D97-AF65-F5344CB8AC3E}">
        <p14:creationId xmlns:p14="http://schemas.microsoft.com/office/powerpoint/2010/main" val="3423813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729578"/>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sz="3600" dirty="0" smtClean="0">
                <a:ln w="0"/>
                <a:solidFill>
                  <a:schemeClr val="tx1"/>
                </a:solidFill>
                <a:effectLst>
                  <a:outerShdw blurRad="38100" dist="19050" dir="2700000" algn="tl" rotWithShape="0">
                    <a:schemeClr val="dk1">
                      <a:alpha val="40000"/>
                    </a:schemeClr>
                  </a:outerShdw>
                </a:effectLst>
              </a:rPr>
              <a:t>Wyoming Unified Network Update</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9" name="Text Placeholder 8"/>
          <p:cNvSpPr>
            <a:spLocks noGrp="1"/>
          </p:cNvSpPr>
          <p:nvPr>
            <p:ph type="body" idx="1"/>
          </p:nvPr>
        </p:nvSpPr>
        <p:spPr/>
        <p:style>
          <a:lnRef idx="1">
            <a:schemeClr val="accent4"/>
          </a:lnRef>
          <a:fillRef idx="2">
            <a:schemeClr val="accent4"/>
          </a:fillRef>
          <a:effectRef idx="1">
            <a:schemeClr val="accent4"/>
          </a:effectRef>
          <a:fontRef idx="minor">
            <a:schemeClr val="dk1"/>
          </a:fontRef>
        </p:style>
        <p:txBody>
          <a:bodyPr anchor="t">
            <a:normAutofit fontScale="92500" lnSpcReduction="20000"/>
          </a:bodyPr>
          <a:lstStyle/>
          <a:p>
            <a:r>
              <a:rPr lang="en-US" b="0" dirty="0">
                <a:ln w="0"/>
                <a:solidFill>
                  <a:schemeClr val="tx1"/>
                </a:solidFill>
                <a:effectLst>
                  <a:outerShdw blurRad="38100" dist="19050" dir="2700000" algn="tl" rotWithShape="0">
                    <a:schemeClr val="dk1">
                      <a:alpha val="40000"/>
                    </a:schemeClr>
                  </a:outerShdw>
                </a:effectLst>
              </a:rPr>
              <a:t>8 State Carrier Neutral Locations (Cities) - Unified Network Core sites:</a:t>
            </a:r>
          </a:p>
        </p:txBody>
      </p:sp>
      <p:sp>
        <p:nvSpPr>
          <p:cNvPr id="10" name="Content Placeholder 9"/>
          <p:cNvSpPr>
            <a:spLocks noGrp="1"/>
          </p:cNvSpPr>
          <p:nvPr>
            <p:ph sz="half" idx="2"/>
          </p:nvPr>
        </p:nvSpPr>
        <p:spPr>
          <a:xfrm>
            <a:off x="296214" y="2505074"/>
            <a:ext cx="4201968" cy="4101787"/>
          </a:xfr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r>
              <a:rPr lang="en-US" sz="3200" b="1" dirty="0"/>
              <a:t>1. Cheyenne - Emerson </a:t>
            </a:r>
            <a:r>
              <a:rPr lang="en-US" sz="3200" b="1" dirty="0" err="1"/>
              <a:t>Bldg</a:t>
            </a:r>
            <a:r>
              <a:rPr lang="en-US" sz="3200" b="1" dirty="0"/>
              <a:t>, Cheyenne, WY</a:t>
            </a:r>
          </a:p>
          <a:p>
            <a:r>
              <a:rPr lang="en-US" sz="3200" b="1" dirty="0"/>
              <a:t>2. Casper - Casper Community College </a:t>
            </a:r>
          </a:p>
          <a:p>
            <a:r>
              <a:rPr lang="en-US" sz="3200" b="1" dirty="0"/>
              <a:t>3. Sheridan - Sheridan High School </a:t>
            </a:r>
          </a:p>
          <a:p>
            <a:r>
              <a:rPr lang="en-US" sz="3200" b="1" dirty="0"/>
              <a:t>4. Basin - Riverside High School  </a:t>
            </a:r>
          </a:p>
          <a:p>
            <a:r>
              <a:rPr lang="en-US" sz="3200" b="1" dirty="0"/>
              <a:t>5. Riverton - Fremont County School District 25 </a:t>
            </a:r>
          </a:p>
          <a:p>
            <a:r>
              <a:rPr lang="en-US" sz="3200" b="1" dirty="0"/>
              <a:t>6. Jackson - G&amp;F District Office </a:t>
            </a:r>
          </a:p>
          <a:p>
            <a:r>
              <a:rPr lang="en-US" sz="3200" b="1" dirty="0"/>
              <a:t>7. Rock Springs - Sweetwater CSD#1 Admin </a:t>
            </a:r>
          </a:p>
          <a:p>
            <a:r>
              <a:rPr lang="en-US" sz="3200" b="1" dirty="0"/>
              <a:t>8. Laramie - UW </a:t>
            </a:r>
            <a:r>
              <a:rPr lang="en-US" dirty="0"/>
              <a:t> </a:t>
            </a:r>
          </a:p>
        </p:txBody>
      </p:sp>
      <p:sp>
        <p:nvSpPr>
          <p:cNvPr id="11" name="Text Placeholder 10"/>
          <p:cNvSpPr>
            <a:spLocks noGrp="1"/>
          </p:cNvSpPr>
          <p:nvPr>
            <p:ph type="body" sz="quarter" idx="3"/>
          </p:nvPr>
        </p:nvSpPr>
        <p:spPr/>
        <p:style>
          <a:lnRef idx="1">
            <a:schemeClr val="accent4"/>
          </a:lnRef>
          <a:fillRef idx="2">
            <a:schemeClr val="accent4"/>
          </a:fillRef>
          <a:effectRef idx="1">
            <a:schemeClr val="accent4"/>
          </a:effectRef>
          <a:fontRef idx="minor">
            <a:schemeClr val="dk1"/>
          </a:fontRef>
        </p:style>
        <p:txBody>
          <a:bodyPr anchor="t"/>
          <a:lstStyle/>
          <a:p>
            <a:r>
              <a:rPr lang="en-US" b="0" dirty="0">
                <a:ln w="0"/>
                <a:solidFill>
                  <a:schemeClr val="tx1"/>
                </a:solidFill>
                <a:effectLst>
                  <a:outerShdw blurRad="38100" dist="19050" dir="2700000" algn="tl" rotWithShape="0">
                    <a:schemeClr val="dk1">
                      <a:alpha val="40000"/>
                    </a:schemeClr>
                  </a:outerShdw>
                </a:effectLst>
              </a:rPr>
              <a:t>9 - 100 gig backbone circuits (provider)</a:t>
            </a:r>
          </a:p>
          <a:p>
            <a:endParaRPr lang="en-US" dirty="0"/>
          </a:p>
        </p:txBody>
      </p:sp>
      <p:sp>
        <p:nvSpPr>
          <p:cNvPr id="12" name="Content Placeholder 11"/>
          <p:cNvSpPr>
            <a:spLocks noGrp="1"/>
          </p:cNvSpPr>
          <p:nvPr>
            <p:ph sz="quarter" idx="4"/>
          </p:nvPr>
        </p:nvSpPr>
        <p:spPr>
          <a:xfrm>
            <a:off x="4629150" y="2505075"/>
            <a:ext cx="4218636" cy="4101786"/>
          </a:xfr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r>
              <a:rPr lang="en-US" b="1" dirty="0" smtClean="0"/>
              <a:t>1</a:t>
            </a:r>
            <a:r>
              <a:rPr lang="en-US" b="1" dirty="0"/>
              <a:t>. Cheyenne to Casper - CL</a:t>
            </a:r>
          </a:p>
          <a:p>
            <a:r>
              <a:rPr lang="en-US" b="1" dirty="0"/>
              <a:t>2. Casper to Sheridan - CL</a:t>
            </a:r>
          </a:p>
          <a:p>
            <a:r>
              <a:rPr lang="en-US" b="1" dirty="0"/>
              <a:t>3. Casper to Riverton - CL</a:t>
            </a:r>
          </a:p>
          <a:p>
            <a:r>
              <a:rPr lang="en-US" b="1" dirty="0"/>
              <a:t>4. Riverton to Jackson - CL</a:t>
            </a:r>
          </a:p>
          <a:p>
            <a:r>
              <a:rPr lang="en-US" b="1" dirty="0"/>
              <a:t>5. Jackson to Rock Springs - CL</a:t>
            </a:r>
          </a:p>
          <a:p>
            <a:r>
              <a:rPr lang="en-US" b="1" dirty="0"/>
              <a:t>6. Rock Springs to Laramie </a:t>
            </a:r>
            <a:r>
              <a:rPr lang="en-US" b="1" dirty="0" smtClean="0"/>
              <a:t>-CL</a:t>
            </a:r>
            <a:endParaRPr lang="en-US" b="1" dirty="0"/>
          </a:p>
          <a:p>
            <a:r>
              <a:rPr lang="en-US" b="1" dirty="0"/>
              <a:t>7. Laramie to Cheyenne - CL or Bison Ring</a:t>
            </a:r>
          </a:p>
          <a:p>
            <a:r>
              <a:rPr lang="en-US" b="1" dirty="0"/>
              <a:t>8. Riverton to Basin - ACT</a:t>
            </a:r>
          </a:p>
          <a:p>
            <a:r>
              <a:rPr lang="en-US" b="1" dirty="0"/>
              <a:t>9. Basin to Sheridan - ACT</a:t>
            </a:r>
          </a:p>
          <a:p>
            <a:endParaRPr lang="en-US" dirty="0"/>
          </a:p>
        </p:txBody>
      </p:sp>
      <p:sp>
        <p:nvSpPr>
          <p:cNvPr id="4" name="Slide Number Placeholder 3"/>
          <p:cNvSpPr>
            <a:spLocks noGrp="1"/>
          </p:cNvSpPr>
          <p:nvPr>
            <p:ph type="sldNum" sz="quarter" idx="12"/>
          </p:nvPr>
        </p:nvSpPr>
        <p:spPr/>
        <p:txBody>
          <a:bodyPr/>
          <a:lstStyle/>
          <a:p>
            <a:fld id="{F30D5B00-8CF3-4515-935C-8CE7EEE4EAE1}" type="slidenum">
              <a:rPr lang="en-US" smtClean="0"/>
              <a:t>42</a:t>
            </a:fld>
            <a:endParaRPr lang="en-US" dirty="0"/>
          </a:p>
        </p:txBody>
      </p:sp>
    </p:spTree>
    <p:extLst>
      <p:ext uri="{BB962C8B-B14F-4D97-AF65-F5344CB8AC3E}">
        <p14:creationId xmlns:p14="http://schemas.microsoft.com/office/powerpoint/2010/main" val="1587639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39426"/>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sz="3600" dirty="0" smtClean="0">
                <a:ln w="0"/>
                <a:solidFill>
                  <a:schemeClr val="tx1"/>
                </a:solidFill>
                <a:effectLst>
                  <a:outerShdw blurRad="38100" dist="19050" dir="2700000" algn="tl" rotWithShape="0">
                    <a:schemeClr val="dk1">
                      <a:alpha val="40000"/>
                    </a:schemeClr>
                  </a:outerShdw>
                </a:effectLst>
              </a:rPr>
              <a:t>Wyoming Unified Network Update </a:t>
            </a:r>
            <a:r>
              <a:rPr lang="en-US" sz="2400" dirty="0" smtClean="0">
                <a:ln w="0"/>
                <a:solidFill>
                  <a:schemeClr val="tx1"/>
                </a:solidFill>
                <a:effectLst>
                  <a:outerShdw blurRad="38100" dist="19050" dir="2700000" algn="tl" rotWithShape="0">
                    <a:schemeClr val="dk1">
                      <a:alpha val="40000"/>
                    </a:schemeClr>
                  </a:outerShdw>
                </a:effectLst>
              </a:rPr>
              <a:t>cont.</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296213" y="1194559"/>
            <a:ext cx="8538693" cy="5526917"/>
          </a:xfr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2200" b="1" dirty="0">
                <a:solidFill>
                  <a:srgbClr val="FF0000"/>
                </a:solidFill>
              </a:rPr>
              <a:t>Significant fiber </a:t>
            </a:r>
            <a:r>
              <a:rPr lang="en-US" sz="2200" b="1" dirty="0" smtClean="0">
                <a:solidFill>
                  <a:srgbClr val="FF0000"/>
                </a:solidFill>
              </a:rPr>
              <a:t>gaps </a:t>
            </a:r>
            <a:r>
              <a:rPr lang="en-US" sz="2200" b="1" dirty="0">
                <a:solidFill>
                  <a:srgbClr val="FF0000"/>
                </a:solidFill>
              </a:rPr>
              <a:t>that have been installed across the state include:</a:t>
            </a:r>
          </a:p>
          <a:p>
            <a:pPr lvl="1"/>
            <a:r>
              <a:rPr lang="en-US" sz="2000" b="1" dirty="0"/>
              <a:t>CL - Pinedale to Rock Springs</a:t>
            </a:r>
          </a:p>
          <a:p>
            <a:pPr lvl="1"/>
            <a:r>
              <a:rPr lang="en-US" sz="2000" b="1" dirty="0"/>
              <a:t>Union - I-80 </a:t>
            </a:r>
            <a:r>
              <a:rPr lang="en-US" sz="2000" b="1" dirty="0" err="1"/>
              <a:t>Wamsutter</a:t>
            </a:r>
            <a:r>
              <a:rPr lang="en-US" sz="2000" b="1" dirty="0"/>
              <a:t> to Walcott Junction, Rawlins to Muddy Gap, to Lander.</a:t>
            </a:r>
          </a:p>
          <a:p>
            <a:pPr lvl="1"/>
            <a:r>
              <a:rPr lang="en-US" sz="2000" b="1" dirty="0"/>
              <a:t>Union - I-80 Around Elk Mountain to Saratoga</a:t>
            </a:r>
          </a:p>
          <a:p>
            <a:pPr lvl="1"/>
            <a:r>
              <a:rPr lang="en-US" sz="2000" b="1" dirty="0"/>
              <a:t>ACT - I-25 Casper to Cheyenne and to CO state </a:t>
            </a:r>
            <a:r>
              <a:rPr lang="en-US" sz="2000" b="1" dirty="0" smtClean="0"/>
              <a:t>border</a:t>
            </a:r>
            <a:endParaRPr lang="en-US" sz="2000" b="1" dirty="0"/>
          </a:p>
          <a:p>
            <a:r>
              <a:rPr lang="en-US" sz="2200" b="1" dirty="0"/>
              <a:t>Currently ETS is going through 340 circuits that went out for bids statewide and closed January 13th.  These include school and state agency circuits, which will connect back into the backbone at core locations.  </a:t>
            </a:r>
            <a:endParaRPr lang="en-US" sz="2200" b="1" dirty="0" smtClean="0"/>
          </a:p>
          <a:p>
            <a:r>
              <a:rPr lang="en-US" sz="2200" b="1" dirty="0" smtClean="0">
                <a:solidFill>
                  <a:srgbClr val="FF0000"/>
                </a:solidFill>
              </a:rPr>
              <a:t>As </a:t>
            </a:r>
            <a:r>
              <a:rPr lang="en-US" sz="2200" b="1" dirty="0">
                <a:solidFill>
                  <a:srgbClr val="FF0000"/>
                </a:solidFill>
              </a:rPr>
              <a:t>an overview, we have many more providers competing, gigabit bandwidth and better pricing.</a:t>
            </a:r>
          </a:p>
          <a:p>
            <a:r>
              <a:rPr lang="en-US" sz="2200" b="1" dirty="0">
                <a:solidFill>
                  <a:srgbClr val="FF0000"/>
                </a:solidFill>
              </a:rPr>
              <a:t>Add/drop and medium is currently under review with this process.  </a:t>
            </a:r>
            <a:endParaRPr lang="en-US" sz="2200" b="1" dirty="0" smtClean="0">
              <a:solidFill>
                <a:srgbClr val="FF0000"/>
              </a:solidFill>
            </a:endParaRPr>
          </a:p>
          <a:p>
            <a:r>
              <a:rPr lang="en-US" sz="2200" b="1" dirty="0" smtClean="0"/>
              <a:t>Central </a:t>
            </a:r>
            <a:r>
              <a:rPr lang="en-US" sz="2200" b="1" dirty="0"/>
              <a:t>office equipment has been installed and upgraded by ISP's to be able to handle and offer gigabit connectivity to communities. </a:t>
            </a:r>
          </a:p>
          <a:p>
            <a:r>
              <a:rPr lang="en-US" sz="2200" b="1" dirty="0"/>
              <a:t>Last mile is still a site by site analysis, but the backbone has very much improved to handle high bandwidth.</a:t>
            </a:r>
          </a:p>
          <a:p>
            <a:endParaRPr lang="en-US" sz="1400" dirty="0"/>
          </a:p>
        </p:txBody>
      </p:sp>
      <p:sp>
        <p:nvSpPr>
          <p:cNvPr id="4" name="Slide Number Placeholder 3"/>
          <p:cNvSpPr>
            <a:spLocks noGrp="1"/>
          </p:cNvSpPr>
          <p:nvPr>
            <p:ph type="sldNum" sz="quarter" idx="12"/>
          </p:nvPr>
        </p:nvSpPr>
        <p:spPr/>
        <p:txBody>
          <a:bodyPr/>
          <a:lstStyle/>
          <a:p>
            <a:fld id="{F30D5B00-8CF3-4515-935C-8CE7EEE4EAE1}" type="slidenum">
              <a:rPr lang="en-US" smtClean="0"/>
              <a:t>43</a:t>
            </a:fld>
            <a:endParaRPr lang="en-US" dirty="0"/>
          </a:p>
        </p:txBody>
      </p:sp>
    </p:spTree>
    <p:extLst>
      <p:ext uri="{BB962C8B-B14F-4D97-AF65-F5344CB8AC3E}">
        <p14:creationId xmlns:p14="http://schemas.microsoft.com/office/powerpoint/2010/main" val="1286398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432" y="51404"/>
            <a:ext cx="5986947" cy="6755193"/>
          </a:xfrm>
          <a:prstGeom prst="rect">
            <a:avLst/>
          </a:prstGeom>
        </p:spPr>
      </p:pic>
      <p:sp>
        <p:nvSpPr>
          <p:cNvPr id="3" name="TextBox 2"/>
          <p:cNvSpPr txBox="1"/>
          <p:nvPr/>
        </p:nvSpPr>
        <p:spPr>
          <a:xfrm>
            <a:off x="2663299" y="5117910"/>
            <a:ext cx="679801" cy="523220"/>
          </a:xfrm>
          <a:prstGeom prst="rect">
            <a:avLst/>
          </a:prstGeom>
          <a:noFill/>
        </p:spPr>
        <p:txBody>
          <a:bodyPr wrap="none" rtlCol="0">
            <a:spAutoFit/>
          </a:bodyPr>
          <a:lstStyle/>
          <a:p>
            <a:pPr algn="ctr"/>
            <a:r>
              <a:rPr lang="en-US" sz="1400" b="1" dirty="0" smtClean="0"/>
              <a:t>Jeffrey</a:t>
            </a:r>
          </a:p>
          <a:p>
            <a:pPr algn="ctr"/>
            <a:r>
              <a:rPr lang="en-US" sz="1400" b="1" dirty="0" smtClean="0"/>
              <a:t>City</a:t>
            </a:r>
            <a:endParaRPr lang="en-US" sz="1400" b="1" dirty="0"/>
          </a:p>
        </p:txBody>
      </p:sp>
      <p:sp>
        <p:nvSpPr>
          <p:cNvPr id="4" name="TextBox 3"/>
          <p:cNvSpPr txBox="1"/>
          <p:nvPr/>
        </p:nvSpPr>
        <p:spPr>
          <a:xfrm>
            <a:off x="2794231" y="6277970"/>
            <a:ext cx="617348" cy="307777"/>
          </a:xfrm>
          <a:prstGeom prst="rect">
            <a:avLst/>
          </a:prstGeom>
          <a:noFill/>
        </p:spPr>
        <p:txBody>
          <a:bodyPr wrap="none" rtlCol="0">
            <a:spAutoFit/>
          </a:bodyPr>
          <a:lstStyle/>
          <a:p>
            <a:r>
              <a:rPr lang="en-US" sz="1400" b="1" dirty="0" err="1" smtClean="0"/>
              <a:t>Baggs</a:t>
            </a:r>
            <a:endParaRPr lang="en-US" sz="1400" b="1" dirty="0"/>
          </a:p>
        </p:txBody>
      </p:sp>
      <p:sp>
        <p:nvSpPr>
          <p:cNvPr id="5" name="TextBox 4"/>
          <p:cNvSpPr txBox="1"/>
          <p:nvPr/>
        </p:nvSpPr>
        <p:spPr>
          <a:xfrm>
            <a:off x="3411579" y="6124081"/>
            <a:ext cx="678134" cy="307777"/>
          </a:xfrm>
          <a:prstGeom prst="rect">
            <a:avLst/>
          </a:prstGeom>
          <a:noFill/>
        </p:spPr>
        <p:txBody>
          <a:bodyPr wrap="none" rtlCol="0">
            <a:spAutoFit/>
          </a:bodyPr>
          <a:lstStyle/>
          <a:p>
            <a:r>
              <a:rPr lang="en-US" sz="1400" b="1" dirty="0" smtClean="0"/>
              <a:t>Savery</a:t>
            </a:r>
            <a:endParaRPr lang="en-US" sz="1400" b="1" dirty="0"/>
          </a:p>
        </p:txBody>
      </p:sp>
      <p:sp>
        <p:nvSpPr>
          <p:cNvPr id="6" name="Rectangle 5"/>
          <p:cNvSpPr/>
          <p:nvPr/>
        </p:nvSpPr>
        <p:spPr>
          <a:xfrm>
            <a:off x="109432" y="4885899"/>
            <a:ext cx="1173458" cy="192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377" y="4449171"/>
            <a:ext cx="1041567" cy="338554"/>
          </a:xfrm>
          <a:prstGeom prst="rect">
            <a:avLst/>
          </a:prstGeom>
          <a:noFill/>
        </p:spPr>
        <p:txBody>
          <a:bodyPr wrap="none" rtlCol="0">
            <a:spAutoFit/>
          </a:bodyPr>
          <a:lstStyle/>
          <a:p>
            <a:r>
              <a:rPr lang="en-US" sz="1600" b="1" dirty="0" smtClean="0"/>
              <a:t>Silver Star</a:t>
            </a:r>
            <a:endParaRPr lang="en-US" sz="1600" b="1" dirty="0"/>
          </a:p>
        </p:txBody>
      </p:sp>
      <p:sp>
        <p:nvSpPr>
          <p:cNvPr id="8" name="TextBox 7"/>
          <p:cNvSpPr txBox="1"/>
          <p:nvPr/>
        </p:nvSpPr>
        <p:spPr>
          <a:xfrm>
            <a:off x="109432" y="5846248"/>
            <a:ext cx="886781" cy="338554"/>
          </a:xfrm>
          <a:prstGeom prst="rect">
            <a:avLst/>
          </a:prstGeom>
          <a:noFill/>
        </p:spPr>
        <p:txBody>
          <a:bodyPr wrap="none" rtlCol="0">
            <a:spAutoFit/>
          </a:bodyPr>
          <a:lstStyle/>
          <a:p>
            <a:r>
              <a:rPr lang="en-US" sz="1600" b="1" dirty="0" smtClean="0"/>
              <a:t>All West</a:t>
            </a:r>
            <a:endParaRPr lang="en-US" sz="1600" b="1" dirty="0"/>
          </a:p>
        </p:txBody>
      </p:sp>
      <p:cxnSp>
        <p:nvCxnSpPr>
          <p:cNvPr id="10" name="Straight Arrow Connector 9"/>
          <p:cNvCxnSpPr>
            <a:stCxn id="7" idx="3"/>
          </p:cNvCxnSpPr>
          <p:nvPr/>
        </p:nvCxnSpPr>
        <p:spPr>
          <a:xfrm flipV="1">
            <a:off x="1216944" y="4379612"/>
            <a:ext cx="516322" cy="2388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6944" y="4737866"/>
            <a:ext cx="258161" cy="5301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p:cNvCxnSpPr>
          <p:nvPr/>
        </p:nvCxnSpPr>
        <p:spPr>
          <a:xfrm flipV="1">
            <a:off x="996213" y="5846248"/>
            <a:ext cx="478892" cy="1692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42448" y="2688609"/>
            <a:ext cx="454420" cy="307777"/>
          </a:xfrm>
          <a:prstGeom prst="rect">
            <a:avLst/>
          </a:prstGeom>
          <a:noFill/>
        </p:spPr>
        <p:txBody>
          <a:bodyPr wrap="none" rtlCol="0">
            <a:spAutoFit/>
          </a:bodyPr>
          <a:lstStyle/>
          <a:p>
            <a:r>
              <a:rPr lang="en-US" sz="1400" b="1" dirty="0" smtClean="0"/>
              <a:t>TCT</a:t>
            </a:r>
            <a:endParaRPr lang="en-US" sz="1400" b="1" dirty="0"/>
          </a:p>
        </p:txBody>
      </p:sp>
      <p:cxnSp>
        <p:nvCxnSpPr>
          <p:cNvPr id="18" name="Straight Arrow Connector 17"/>
          <p:cNvCxnSpPr/>
          <p:nvPr/>
        </p:nvCxnSpPr>
        <p:spPr>
          <a:xfrm>
            <a:off x="2347415" y="2879678"/>
            <a:ext cx="446816" cy="1091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43070" y="5662415"/>
            <a:ext cx="1815152" cy="307777"/>
          </a:xfrm>
          <a:prstGeom prst="rect">
            <a:avLst/>
          </a:prstGeom>
          <a:noFill/>
        </p:spPr>
        <p:txBody>
          <a:bodyPr wrap="square" rtlCol="0">
            <a:spAutoFit/>
          </a:bodyPr>
          <a:lstStyle/>
          <a:p>
            <a:r>
              <a:rPr lang="en-US" sz="1400" b="1" dirty="0" smtClean="0"/>
              <a:t>ACT Leased/IRU Fiber</a:t>
            </a:r>
            <a:endParaRPr lang="en-US" sz="1400" b="1" dirty="0"/>
          </a:p>
        </p:txBody>
      </p:sp>
      <p:sp>
        <p:nvSpPr>
          <p:cNvPr id="20" name="TextBox 19"/>
          <p:cNvSpPr txBox="1"/>
          <p:nvPr/>
        </p:nvSpPr>
        <p:spPr>
          <a:xfrm>
            <a:off x="6096379" y="5566361"/>
            <a:ext cx="3047621" cy="107721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600" b="1" dirty="0">
                <a:solidFill>
                  <a:schemeClr val="tx1"/>
                </a:solidFill>
              </a:rPr>
              <a:t>Indefeasible Right of Use (IRU) is a contractual agreement, usually 20 years, between the operators of fiber optic network cables.</a:t>
            </a:r>
          </a:p>
        </p:txBody>
      </p:sp>
      <p:sp>
        <p:nvSpPr>
          <p:cNvPr id="21" name="Slide Number Placeholder 20"/>
          <p:cNvSpPr>
            <a:spLocks noGrp="1"/>
          </p:cNvSpPr>
          <p:nvPr>
            <p:ph type="sldNum" sz="quarter" idx="12"/>
          </p:nvPr>
        </p:nvSpPr>
        <p:spPr/>
        <p:txBody>
          <a:bodyPr/>
          <a:lstStyle/>
          <a:p>
            <a:fld id="{F30D5B00-8CF3-4515-935C-8CE7EEE4EAE1}" type="slidenum">
              <a:rPr lang="en-US" smtClean="0"/>
              <a:t>44</a:t>
            </a:fld>
            <a:endParaRPr lang="en-US" dirty="0"/>
          </a:p>
        </p:txBody>
      </p:sp>
    </p:spTree>
    <p:extLst>
      <p:ext uri="{BB962C8B-B14F-4D97-AF65-F5344CB8AC3E}">
        <p14:creationId xmlns:p14="http://schemas.microsoft.com/office/powerpoint/2010/main" val="2199796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33400"/>
            <a:ext cx="9528898" cy="6172200"/>
          </a:xfrm>
          <a:prstGeom prst="rect">
            <a:avLst/>
          </a:prstGeom>
        </p:spPr>
      </p:pic>
      <p:sp>
        <p:nvSpPr>
          <p:cNvPr id="2" name="Slide Number Placeholder 1"/>
          <p:cNvSpPr>
            <a:spLocks noGrp="1"/>
          </p:cNvSpPr>
          <p:nvPr>
            <p:ph type="sldNum" sz="quarter" idx="12"/>
          </p:nvPr>
        </p:nvSpPr>
        <p:spPr/>
        <p:txBody>
          <a:bodyPr/>
          <a:lstStyle/>
          <a:p>
            <a:fld id="{129E3A21-B105-41F8-96D3-1DC8AE631832}" type="slidenum">
              <a:rPr lang="en-US" smtClean="0"/>
              <a:t>45</a:t>
            </a:fld>
            <a:endParaRPr lang="en-US" dirty="0"/>
          </a:p>
        </p:txBody>
      </p:sp>
      <p:sp>
        <p:nvSpPr>
          <p:cNvPr id="4" name="TextBox 3"/>
          <p:cNvSpPr txBox="1"/>
          <p:nvPr/>
        </p:nvSpPr>
        <p:spPr>
          <a:xfrm>
            <a:off x="0" y="21770"/>
            <a:ext cx="9144000" cy="707886"/>
          </a:xfrm>
          <a:prstGeom prst="rect">
            <a:avLst/>
          </a:prstGeom>
        </p:spPr>
        <p:style>
          <a:lnRef idx="0">
            <a:schemeClr val="accent6"/>
          </a:lnRef>
          <a:fillRef idx="3">
            <a:schemeClr val="accent6"/>
          </a:fillRef>
          <a:effectRef idx="3">
            <a:schemeClr val="accent6"/>
          </a:effectRef>
          <a:fontRef idx="minor">
            <a:schemeClr val="lt1"/>
          </a:fontRef>
        </p:style>
        <p:txBody>
          <a:bodyPr vert="horz" wrap="square" rtlCol="0">
            <a:spAutoFit/>
          </a:bodyPr>
          <a:lstStyle/>
          <a:p>
            <a:pPr algn="ctr"/>
            <a:r>
              <a:rPr lang="en-US" sz="4000" b="1" dirty="0" smtClean="0"/>
              <a:t>Example of Local Fiber Overview</a:t>
            </a:r>
          </a:p>
        </p:txBody>
      </p:sp>
      <p:sp>
        <p:nvSpPr>
          <p:cNvPr id="5" name="TextBox 4"/>
          <p:cNvSpPr txBox="1"/>
          <p:nvPr/>
        </p:nvSpPr>
        <p:spPr>
          <a:xfrm>
            <a:off x="-141514" y="1411307"/>
            <a:ext cx="330213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600" b="1" dirty="0" smtClean="0"/>
              <a:t>How Much Fiber Do We Have?</a:t>
            </a:r>
          </a:p>
          <a:p>
            <a:pPr algn="ctr"/>
            <a:endParaRPr lang="en-US" sz="800" b="1" dirty="0"/>
          </a:p>
          <a:p>
            <a:pPr marL="285750" indent="-285750">
              <a:buFont typeface="Arial" pitchFamily="34" charset="0"/>
              <a:buChar char="•"/>
            </a:pPr>
            <a:r>
              <a:rPr lang="en-US" sz="1600" b="1" dirty="0"/>
              <a:t>9</a:t>
            </a:r>
            <a:r>
              <a:rPr lang="en-US" sz="1600" b="1" dirty="0" smtClean="0"/>
              <a:t> East/West Routes </a:t>
            </a:r>
            <a:r>
              <a:rPr lang="en-US" sz="1600" b="1" dirty="0"/>
              <a:t>-</a:t>
            </a:r>
            <a:r>
              <a:rPr lang="en-US" sz="1600" b="1" dirty="0" smtClean="0"/>
              <a:t> 7 Trenches</a:t>
            </a:r>
          </a:p>
          <a:p>
            <a:pPr marL="285750" indent="-285750">
              <a:buFont typeface="Arial" pitchFamily="34" charset="0"/>
              <a:buChar char="•"/>
            </a:pPr>
            <a:r>
              <a:rPr lang="en-US" sz="1600" b="1" dirty="0"/>
              <a:t>1</a:t>
            </a:r>
            <a:r>
              <a:rPr lang="en-US" sz="1600" b="1" dirty="0" smtClean="0"/>
              <a:t> Regional Routes</a:t>
            </a:r>
            <a:endParaRPr lang="en-US" sz="1600" b="1" dirty="0"/>
          </a:p>
        </p:txBody>
      </p:sp>
      <p:sp>
        <p:nvSpPr>
          <p:cNvPr id="6" name="TextBox 5"/>
          <p:cNvSpPr txBox="1"/>
          <p:nvPr/>
        </p:nvSpPr>
        <p:spPr>
          <a:xfrm>
            <a:off x="304800" y="3444657"/>
            <a:ext cx="1659942" cy="28931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b="1" dirty="0" smtClean="0"/>
              <a:t>3 – Level3</a:t>
            </a:r>
          </a:p>
          <a:p>
            <a:pPr marL="285750" indent="-285750">
              <a:buFont typeface="Arial" pitchFamily="34" charset="0"/>
              <a:buChar char="•"/>
            </a:pPr>
            <a:r>
              <a:rPr lang="en-US" sz="1400" b="1" dirty="0" smtClean="0"/>
              <a:t>Original L3</a:t>
            </a:r>
          </a:p>
          <a:p>
            <a:pPr marL="285750" indent="-285750">
              <a:buFont typeface="Arial" pitchFamily="34" charset="0"/>
              <a:buChar char="•"/>
            </a:pPr>
            <a:r>
              <a:rPr lang="en-US" sz="1400" b="1" dirty="0" err="1" smtClean="0"/>
              <a:t>Broadwing</a:t>
            </a:r>
            <a:endParaRPr lang="en-US" sz="1400" b="1" dirty="0" smtClean="0"/>
          </a:p>
          <a:p>
            <a:pPr marL="285750" indent="-285750">
              <a:buFont typeface="Arial" pitchFamily="34" charset="0"/>
              <a:buChar char="•"/>
            </a:pPr>
            <a:r>
              <a:rPr lang="en-US" sz="1400" b="1" dirty="0" err="1" smtClean="0"/>
              <a:t>WilTel</a:t>
            </a:r>
            <a:r>
              <a:rPr lang="en-US" sz="1400" b="1" dirty="0" smtClean="0"/>
              <a:t>/Williams</a:t>
            </a:r>
          </a:p>
          <a:p>
            <a:r>
              <a:rPr lang="en-US" sz="1400" b="1" dirty="0" smtClean="0"/>
              <a:t>2 - AT&amp;T</a:t>
            </a:r>
          </a:p>
          <a:p>
            <a:pPr marL="285750" indent="-285750">
              <a:buFont typeface="Arial" pitchFamily="34" charset="0"/>
              <a:buChar char="•"/>
            </a:pPr>
            <a:r>
              <a:rPr lang="en-US" sz="1400" b="1" dirty="0" smtClean="0"/>
              <a:t>1 w QW</a:t>
            </a:r>
          </a:p>
          <a:p>
            <a:pPr marL="285750" indent="-285750">
              <a:buFont typeface="Arial" pitchFamily="34" charset="0"/>
              <a:buChar char="•"/>
            </a:pPr>
            <a:r>
              <a:rPr lang="en-US" sz="1400" b="1" dirty="0" smtClean="0"/>
              <a:t>1 w </a:t>
            </a:r>
            <a:r>
              <a:rPr lang="en-US" sz="1400" b="1" dirty="0" err="1" smtClean="0"/>
              <a:t>Broadwing</a:t>
            </a:r>
            <a:endParaRPr lang="en-US" sz="1400" b="1" dirty="0" smtClean="0"/>
          </a:p>
          <a:p>
            <a:r>
              <a:rPr lang="en-US" sz="1400" b="1" dirty="0" smtClean="0"/>
              <a:t>2 </a:t>
            </a:r>
            <a:r>
              <a:rPr lang="en-US" sz="1400" b="1" dirty="0" err="1" smtClean="0"/>
              <a:t>CenturyLink</a:t>
            </a:r>
            <a:endParaRPr lang="en-US" sz="1400" b="1" dirty="0" smtClean="0"/>
          </a:p>
          <a:p>
            <a:pPr marL="285750" indent="-285750">
              <a:buFont typeface="Arial" pitchFamily="34" charset="0"/>
              <a:buChar char="•"/>
            </a:pPr>
            <a:r>
              <a:rPr lang="en-US" sz="1400" b="1" dirty="0" smtClean="0"/>
              <a:t>1 w AT&amp;T</a:t>
            </a:r>
          </a:p>
          <a:p>
            <a:pPr marL="285750" indent="-285750">
              <a:buFont typeface="Arial" pitchFamily="34" charset="0"/>
              <a:buChar char="•"/>
            </a:pPr>
            <a:r>
              <a:rPr lang="en-US" sz="1400" b="1" dirty="0" smtClean="0"/>
              <a:t>1 old Enron</a:t>
            </a:r>
          </a:p>
          <a:p>
            <a:r>
              <a:rPr lang="en-US" sz="1400" b="1" dirty="0" smtClean="0"/>
              <a:t>1 Sprint</a:t>
            </a:r>
          </a:p>
          <a:p>
            <a:r>
              <a:rPr lang="en-US" sz="1400" b="1" dirty="0" smtClean="0"/>
              <a:t>1 VZB/MCI</a:t>
            </a:r>
          </a:p>
          <a:p>
            <a:r>
              <a:rPr lang="en-US" sz="1400" b="1" dirty="0" smtClean="0"/>
              <a:t>1 McLeod/</a:t>
            </a:r>
            <a:r>
              <a:rPr lang="en-US" sz="1400" b="1" dirty="0" err="1" smtClean="0"/>
              <a:t>PaeTec</a:t>
            </a:r>
            <a:endParaRPr lang="en-US" sz="1400" b="1" dirty="0" smtClean="0"/>
          </a:p>
        </p:txBody>
      </p:sp>
      <p:sp>
        <p:nvSpPr>
          <p:cNvPr id="7" name="TextBox 6"/>
          <p:cNvSpPr txBox="1"/>
          <p:nvPr/>
        </p:nvSpPr>
        <p:spPr>
          <a:xfrm>
            <a:off x="1752600" y="2620480"/>
            <a:ext cx="1668021" cy="307777"/>
          </a:xfrm>
          <a:prstGeom prst="rect">
            <a:avLst/>
          </a:prstGeom>
          <a:solidFill>
            <a:schemeClr val="bg1"/>
          </a:solidFill>
        </p:spPr>
        <p:txBody>
          <a:bodyPr wrap="none" rtlCol="0">
            <a:spAutoFit/>
          </a:bodyPr>
          <a:lstStyle/>
          <a:p>
            <a:r>
              <a:rPr lang="en-US" sz="1400" b="1" dirty="0" smtClean="0"/>
              <a:t>Sprint &amp; </a:t>
            </a:r>
            <a:r>
              <a:rPr lang="en-US" sz="1400" b="1" dirty="0" err="1" smtClean="0"/>
              <a:t>Orig</a:t>
            </a:r>
            <a:r>
              <a:rPr lang="en-US" sz="1400" b="1" dirty="0" smtClean="0"/>
              <a:t> Level3</a:t>
            </a:r>
            <a:endParaRPr lang="en-US" sz="1400" b="1" dirty="0"/>
          </a:p>
        </p:txBody>
      </p:sp>
      <p:sp>
        <p:nvSpPr>
          <p:cNvPr id="8" name="TextBox 7"/>
          <p:cNvSpPr txBox="1"/>
          <p:nvPr/>
        </p:nvSpPr>
        <p:spPr>
          <a:xfrm>
            <a:off x="2168439" y="5410200"/>
            <a:ext cx="1284839" cy="523220"/>
          </a:xfrm>
          <a:prstGeom prst="rect">
            <a:avLst/>
          </a:prstGeom>
          <a:solidFill>
            <a:schemeClr val="bg1"/>
          </a:solidFill>
        </p:spPr>
        <p:txBody>
          <a:bodyPr wrap="none" rtlCol="0">
            <a:spAutoFit/>
          </a:bodyPr>
          <a:lstStyle/>
          <a:p>
            <a:r>
              <a:rPr lang="en-US" sz="1400" b="1" dirty="0" smtClean="0"/>
              <a:t>Verizon/MCI &amp;</a:t>
            </a:r>
          </a:p>
          <a:p>
            <a:r>
              <a:rPr lang="en-US" sz="1400" b="1" dirty="0" err="1" smtClean="0"/>
              <a:t>Wiltel</a:t>
            </a:r>
            <a:r>
              <a:rPr lang="en-US" sz="1400" b="1" dirty="0" smtClean="0"/>
              <a:t>/Level3</a:t>
            </a:r>
            <a:endParaRPr lang="en-US" sz="1400" b="1" dirty="0"/>
          </a:p>
        </p:txBody>
      </p:sp>
      <p:sp>
        <p:nvSpPr>
          <p:cNvPr id="9" name="TextBox 8"/>
          <p:cNvSpPr txBox="1"/>
          <p:nvPr/>
        </p:nvSpPr>
        <p:spPr>
          <a:xfrm>
            <a:off x="6622107" y="1151500"/>
            <a:ext cx="1081386" cy="307777"/>
          </a:xfrm>
          <a:prstGeom prst="rect">
            <a:avLst/>
          </a:prstGeom>
          <a:noFill/>
        </p:spPr>
        <p:txBody>
          <a:bodyPr wrap="none" rtlCol="0">
            <a:spAutoFit/>
          </a:bodyPr>
          <a:lstStyle/>
          <a:p>
            <a:r>
              <a:rPr lang="en-US" sz="1400" b="1" dirty="0" smtClean="0"/>
              <a:t>Horse Creek</a:t>
            </a:r>
            <a:endParaRPr lang="en-US" sz="1400" b="1" dirty="0"/>
          </a:p>
        </p:txBody>
      </p:sp>
      <p:cxnSp>
        <p:nvCxnSpPr>
          <p:cNvPr id="10" name="Straight Arrow Connector 9"/>
          <p:cNvCxnSpPr/>
          <p:nvPr/>
        </p:nvCxnSpPr>
        <p:spPr>
          <a:xfrm flipV="1">
            <a:off x="7703493" y="1151500"/>
            <a:ext cx="366414" cy="1538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5961612"/>
            <a:ext cx="1758495" cy="523220"/>
          </a:xfrm>
          <a:prstGeom prst="rect">
            <a:avLst/>
          </a:prstGeom>
          <a:solidFill>
            <a:schemeClr val="bg1"/>
          </a:solidFill>
        </p:spPr>
        <p:txBody>
          <a:bodyPr wrap="none" rtlCol="0">
            <a:spAutoFit/>
          </a:bodyPr>
          <a:lstStyle/>
          <a:p>
            <a:pPr algn="ctr"/>
            <a:r>
              <a:rPr lang="en-US" sz="1400" b="1" dirty="0" smtClean="0"/>
              <a:t>McLeod/</a:t>
            </a:r>
            <a:r>
              <a:rPr lang="en-US" sz="1400" b="1" dirty="0" err="1" smtClean="0"/>
              <a:t>PaeTec</a:t>
            </a:r>
            <a:r>
              <a:rPr lang="en-US" sz="1400" b="1" dirty="0" smtClean="0"/>
              <a:t> &amp;</a:t>
            </a:r>
          </a:p>
          <a:p>
            <a:pPr algn="ctr"/>
            <a:r>
              <a:rPr lang="en-US" sz="1400" b="1" dirty="0" err="1" smtClean="0"/>
              <a:t>CenturyLink</a:t>
            </a:r>
            <a:r>
              <a:rPr lang="en-US" sz="1400" b="1" dirty="0" smtClean="0"/>
              <a:t> Regional</a:t>
            </a:r>
            <a:endParaRPr lang="en-US" sz="1400" b="1" dirty="0"/>
          </a:p>
        </p:txBody>
      </p:sp>
      <p:cxnSp>
        <p:nvCxnSpPr>
          <p:cNvPr id="13" name="Straight Arrow Connector 12"/>
          <p:cNvCxnSpPr/>
          <p:nvPr/>
        </p:nvCxnSpPr>
        <p:spPr>
          <a:xfrm flipH="1" flipV="1">
            <a:off x="3886200" y="6223222"/>
            <a:ext cx="533400" cy="10137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438400" y="5933420"/>
            <a:ext cx="148210" cy="16258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10858" y="2928257"/>
            <a:ext cx="64242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600" y="2928257"/>
            <a:ext cx="1811201" cy="307777"/>
          </a:xfrm>
          <a:prstGeom prst="rect">
            <a:avLst/>
          </a:prstGeom>
          <a:noFill/>
        </p:spPr>
        <p:txBody>
          <a:bodyPr wrap="none" rtlCol="0">
            <a:spAutoFit/>
          </a:bodyPr>
          <a:lstStyle/>
          <a:p>
            <a:r>
              <a:rPr lang="en-US" sz="1400" b="1" dirty="0" smtClean="0"/>
              <a:t>AT&amp;T 1 &amp; </a:t>
            </a:r>
            <a:r>
              <a:rPr lang="en-US" sz="1400" b="1" dirty="0" err="1" smtClean="0"/>
              <a:t>CenturyLink</a:t>
            </a:r>
            <a:endParaRPr lang="en-US" sz="1400" b="1" dirty="0"/>
          </a:p>
        </p:txBody>
      </p:sp>
      <p:sp>
        <p:nvSpPr>
          <p:cNvPr id="19" name="TextBox 18"/>
          <p:cNvSpPr txBox="1"/>
          <p:nvPr/>
        </p:nvSpPr>
        <p:spPr>
          <a:xfrm>
            <a:off x="4360181" y="1828800"/>
            <a:ext cx="3771610" cy="307777"/>
          </a:xfrm>
          <a:prstGeom prst="rect">
            <a:avLst/>
          </a:prstGeom>
          <a:noFill/>
        </p:spPr>
        <p:txBody>
          <a:bodyPr wrap="none" rtlCol="0">
            <a:spAutoFit/>
          </a:bodyPr>
          <a:lstStyle/>
          <a:p>
            <a:r>
              <a:rPr lang="en-US" sz="1400" b="1" dirty="0" smtClean="0"/>
              <a:t>AT&amp;T 2 &amp; </a:t>
            </a:r>
            <a:r>
              <a:rPr lang="en-US" sz="1400" b="1" dirty="0" err="1" smtClean="0"/>
              <a:t>CenturyLink</a:t>
            </a:r>
            <a:r>
              <a:rPr lang="en-US" sz="1400" b="1" dirty="0" smtClean="0"/>
              <a:t>/Enron, </a:t>
            </a:r>
            <a:r>
              <a:rPr lang="en-US" sz="1400" b="1" dirty="0" err="1" smtClean="0"/>
              <a:t>Broadwing</a:t>
            </a:r>
            <a:r>
              <a:rPr lang="en-US" sz="1400" b="1" dirty="0" smtClean="0"/>
              <a:t>/Level3</a:t>
            </a:r>
            <a:endParaRPr lang="en-US" sz="1400" b="1" dirty="0"/>
          </a:p>
        </p:txBody>
      </p:sp>
      <p:cxnSp>
        <p:nvCxnSpPr>
          <p:cNvPr id="21" name="Straight Arrow Connector 20"/>
          <p:cNvCxnSpPr/>
          <p:nvPr/>
        </p:nvCxnSpPr>
        <p:spPr>
          <a:xfrm flipV="1">
            <a:off x="5715000" y="1600200"/>
            <a:ext cx="76200" cy="28816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92292" y="5367010"/>
            <a:ext cx="714042" cy="307777"/>
          </a:xfrm>
          <a:prstGeom prst="rect">
            <a:avLst/>
          </a:prstGeom>
          <a:noFill/>
        </p:spPr>
        <p:txBody>
          <a:bodyPr wrap="none" rtlCol="0">
            <a:spAutoFit/>
          </a:bodyPr>
          <a:lstStyle/>
          <a:p>
            <a:r>
              <a:rPr lang="en-US" sz="1400" b="1" dirty="0" smtClean="0"/>
              <a:t>AT&amp;T 1</a:t>
            </a:r>
            <a:endParaRPr lang="en-US" sz="1400" b="1" dirty="0"/>
          </a:p>
        </p:txBody>
      </p:sp>
      <p:cxnSp>
        <p:nvCxnSpPr>
          <p:cNvPr id="24" name="Straight Arrow Connector 23"/>
          <p:cNvCxnSpPr/>
          <p:nvPr/>
        </p:nvCxnSpPr>
        <p:spPr>
          <a:xfrm flipH="1">
            <a:off x="6249313" y="5671810"/>
            <a:ext cx="151487" cy="26161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0"/>
          </p:cNvCxnSpPr>
          <p:nvPr/>
        </p:nvCxnSpPr>
        <p:spPr>
          <a:xfrm flipH="1" flipV="1">
            <a:off x="5410200" y="4648200"/>
            <a:ext cx="839113" cy="71881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924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9" y="685800"/>
            <a:ext cx="9395269" cy="6085644"/>
          </a:xfrm>
          <a:prstGeom prst="rect">
            <a:avLst/>
          </a:prstGeom>
        </p:spPr>
      </p:pic>
      <p:sp>
        <p:nvSpPr>
          <p:cNvPr id="2" name="Slide Number Placeholder 1"/>
          <p:cNvSpPr>
            <a:spLocks noGrp="1"/>
          </p:cNvSpPr>
          <p:nvPr>
            <p:ph type="sldNum" sz="quarter" idx="12"/>
          </p:nvPr>
        </p:nvSpPr>
        <p:spPr/>
        <p:txBody>
          <a:bodyPr/>
          <a:lstStyle/>
          <a:p>
            <a:fld id="{129E3A21-B105-41F8-96D3-1DC8AE631832}" type="slidenum">
              <a:rPr lang="en-US" smtClean="0"/>
              <a:t>46</a:t>
            </a:fld>
            <a:endParaRPr lang="en-US" dirty="0"/>
          </a:p>
        </p:txBody>
      </p:sp>
      <p:sp>
        <p:nvSpPr>
          <p:cNvPr id="4" name="TextBox 3"/>
          <p:cNvSpPr txBox="1"/>
          <p:nvPr/>
        </p:nvSpPr>
        <p:spPr>
          <a:xfrm>
            <a:off x="0" y="0"/>
            <a:ext cx="914400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dirty="0" smtClean="0"/>
              <a:t>Example of Local Hut/POP Locations</a:t>
            </a:r>
            <a:endParaRPr lang="en-US" sz="4000" dirty="0"/>
          </a:p>
        </p:txBody>
      </p:sp>
      <p:sp>
        <p:nvSpPr>
          <p:cNvPr id="5"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9E3A21-B105-41F8-96D3-1DC8AE631832}" type="slidenum">
              <a:rPr lang="en-US" sz="1800" b="1" smtClean="0"/>
              <a:pPr/>
              <a:t>46</a:t>
            </a:fld>
            <a:endParaRPr lang="en-US" sz="1800" b="1" dirty="0"/>
          </a:p>
        </p:txBody>
      </p:sp>
      <p:sp>
        <p:nvSpPr>
          <p:cNvPr id="6" name="TextBox 5"/>
          <p:cNvSpPr txBox="1"/>
          <p:nvPr/>
        </p:nvSpPr>
        <p:spPr>
          <a:xfrm>
            <a:off x="2286168" y="6048573"/>
            <a:ext cx="833433" cy="307777"/>
          </a:xfrm>
          <a:prstGeom prst="rect">
            <a:avLst/>
          </a:prstGeom>
          <a:solidFill>
            <a:schemeClr val="bg1"/>
          </a:solidFill>
        </p:spPr>
        <p:txBody>
          <a:bodyPr wrap="none" rtlCol="0">
            <a:spAutoFit/>
          </a:bodyPr>
          <a:lstStyle/>
          <a:p>
            <a:pPr algn="ctr"/>
            <a:r>
              <a:rPr lang="en-US" sz="1400" b="1" dirty="0" err="1" smtClean="0">
                <a:solidFill>
                  <a:srgbClr val="FF0000"/>
                </a:solidFill>
              </a:rPr>
              <a:t>VzB</a:t>
            </a:r>
            <a:r>
              <a:rPr lang="en-US" sz="1400" b="1" dirty="0" smtClean="0">
                <a:solidFill>
                  <a:srgbClr val="FF0000"/>
                </a:solidFill>
              </a:rPr>
              <a:t>/MCI</a:t>
            </a:r>
          </a:p>
        </p:txBody>
      </p:sp>
      <p:cxnSp>
        <p:nvCxnSpPr>
          <p:cNvPr id="8" name="Straight Arrow Connector 7"/>
          <p:cNvCxnSpPr>
            <a:stCxn id="6" idx="3"/>
          </p:cNvCxnSpPr>
          <p:nvPr/>
        </p:nvCxnSpPr>
        <p:spPr>
          <a:xfrm>
            <a:off x="3119601" y="6202462"/>
            <a:ext cx="309399" cy="4269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67884" y="3200400"/>
            <a:ext cx="457200" cy="6843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51455" y="2971800"/>
            <a:ext cx="1014060" cy="307777"/>
          </a:xfrm>
          <a:prstGeom prst="rect">
            <a:avLst/>
          </a:prstGeom>
          <a:noFill/>
        </p:spPr>
        <p:txBody>
          <a:bodyPr wrap="none" rtlCol="0">
            <a:spAutoFit/>
          </a:bodyPr>
          <a:lstStyle/>
          <a:p>
            <a:r>
              <a:rPr lang="en-US" sz="1400" b="1" dirty="0" smtClean="0">
                <a:solidFill>
                  <a:srgbClr val="FF0000"/>
                </a:solidFill>
              </a:rPr>
              <a:t>Level3 </a:t>
            </a:r>
            <a:r>
              <a:rPr lang="en-US" sz="1400" b="1" dirty="0" err="1" smtClean="0">
                <a:solidFill>
                  <a:srgbClr val="FF0000"/>
                </a:solidFill>
              </a:rPr>
              <a:t>Orig</a:t>
            </a:r>
            <a:endParaRPr lang="en-US" sz="1400" b="1" dirty="0">
              <a:solidFill>
                <a:srgbClr val="FF0000"/>
              </a:solidFill>
            </a:endParaRPr>
          </a:p>
        </p:txBody>
      </p:sp>
      <p:sp>
        <p:nvSpPr>
          <p:cNvPr id="11" name="TextBox 10"/>
          <p:cNvSpPr txBox="1"/>
          <p:nvPr/>
        </p:nvSpPr>
        <p:spPr>
          <a:xfrm>
            <a:off x="5410200" y="4419600"/>
            <a:ext cx="1075038" cy="523220"/>
          </a:xfrm>
          <a:prstGeom prst="rect">
            <a:avLst/>
          </a:prstGeom>
          <a:solidFill>
            <a:schemeClr val="bg1"/>
          </a:solidFill>
        </p:spPr>
        <p:txBody>
          <a:bodyPr wrap="none" rtlCol="0">
            <a:spAutoFit/>
          </a:bodyPr>
          <a:lstStyle/>
          <a:p>
            <a:r>
              <a:rPr lang="en-US" sz="1400" b="1" dirty="0" err="1" smtClean="0">
                <a:solidFill>
                  <a:srgbClr val="FF0000"/>
                </a:solidFill>
              </a:rPr>
              <a:t>CenturyLink</a:t>
            </a:r>
            <a:endParaRPr lang="en-US" sz="1400" b="1" dirty="0">
              <a:solidFill>
                <a:srgbClr val="FF0000"/>
              </a:solidFill>
            </a:endParaRPr>
          </a:p>
          <a:p>
            <a:r>
              <a:rPr lang="en-US" sz="1400" b="1" dirty="0" smtClean="0">
                <a:solidFill>
                  <a:srgbClr val="FF0000"/>
                </a:solidFill>
              </a:rPr>
              <a:t>4</a:t>
            </a:r>
            <a:r>
              <a:rPr lang="en-US" sz="1400" b="1" baseline="30000" dirty="0" smtClean="0">
                <a:solidFill>
                  <a:srgbClr val="FF0000"/>
                </a:solidFill>
              </a:rPr>
              <a:t>th</a:t>
            </a:r>
            <a:r>
              <a:rPr lang="en-US" sz="1400" b="1" dirty="0" smtClean="0">
                <a:solidFill>
                  <a:srgbClr val="FF0000"/>
                </a:solidFill>
              </a:rPr>
              <a:t> Street</a:t>
            </a:r>
            <a:endParaRPr lang="en-US" sz="1400" b="1" dirty="0">
              <a:solidFill>
                <a:srgbClr val="FF0000"/>
              </a:solidFill>
            </a:endParaRPr>
          </a:p>
        </p:txBody>
      </p:sp>
      <p:cxnSp>
        <p:nvCxnSpPr>
          <p:cNvPr id="12" name="Straight Arrow Connector 11"/>
          <p:cNvCxnSpPr>
            <a:stCxn id="11" idx="1"/>
          </p:cNvCxnSpPr>
          <p:nvPr/>
        </p:nvCxnSpPr>
        <p:spPr>
          <a:xfrm flipH="1" flipV="1">
            <a:off x="4495800" y="4573489"/>
            <a:ext cx="914400" cy="1077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8614" y="2117819"/>
            <a:ext cx="1542923" cy="307777"/>
          </a:xfrm>
          <a:prstGeom prst="rect">
            <a:avLst/>
          </a:prstGeom>
          <a:solidFill>
            <a:schemeClr val="bg1"/>
          </a:solidFill>
        </p:spPr>
        <p:txBody>
          <a:bodyPr wrap="none" rtlCol="0">
            <a:spAutoFit/>
          </a:bodyPr>
          <a:lstStyle/>
          <a:p>
            <a:r>
              <a:rPr lang="en-US" sz="1400" b="1" dirty="0" err="1" smtClean="0">
                <a:solidFill>
                  <a:srgbClr val="FF0000"/>
                </a:solidFill>
              </a:rPr>
              <a:t>Broadwing</a:t>
            </a:r>
            <a:r>
              <a:rPr lang="en-US" sz="1400" b="1" dirty="0" smtClean="0">
                <a:solidFill>
                  <a:srgbClr val="FF0000"/>
                </a:solidFill>
              </a:rPr>
              <a:t>/Level3</a:t>
            </a:r>
            <a:endParaRPr lang="en-US" sz="1400" b="1" dirty="0">
              <a:solidFill>
                <a:srgbClr val="FF0000"/>
              </a:solidFill>
            </a:endParaRPr>
          </a:p>
        </p:txBody>
      </p:sp>
      <p:cxnSp>
        <p:nvCxnSpPr>
          <p:cNvPr id="15" name="Straight Arrow Connector 14"/>
          <p:cNvCxnSpPr/>
          <p:nvPr/>
        </p:nvCxnSpPr>
        <p:spPr>
          <a:xfrm flipH="1" flipV="1">
            <a:off x="5292007" y="1671702"/>
            <a:ext cx="373214" cy="5301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0681" y="2334946"/>
            <a:ext cx="1075038" cy="523220"/>
          </a:xfrm>
          <a:prstGeom prst="rect">
            <a:avLst/>
          </a:prstGeom>
          <a:solidFill>
            <a:schemeClr val="bg1"/>
          </a:solidFill>
        </p:spPr>
        <p:txBody>
          <a:bodyPr wrap="none" rtlCol="0">
            <a:spAutoFit/>
          </a:bodyPr>
          <a:lstStyle/>
          <a:p>
            <a:pPr algn="ctr"/>
            <a:r>
              <a:rPr lang="en-US" sz="1400" b="1" dirty="0" err="1" smtClean="0">
                <a:solidFill>
                  <a:srgbClr val="FF0000"/>
                </a:solidFill>
              </a:rPr>
              <a:t>CenturyLink</a:t>
            </a:r>
            <a:endParaRPr lang="en-US" sz="1400" b="1" dirty="0">
              <a:solidFill>
                <a:srgbClr val="FF0000"/>
              </a:solidFill>
            </a:endParaRPr>
          </a:p>
          <a:p>
            <a:pPr algn="ctr"/>
            <a:r>
              <a:rPr lang="en-US" sz="1400" b="1" dirty="0" smtClean="0">
                <a:solidFill>
                  <a:srgbClr val="FF0000"/>
                </a:solidFill>
              </a:rPr>
              <a:t>&amp; AT&amp;T</a:t>
            </a:r>
            <a:endParaRPr lang="en-US" sz="1400" b="1" dirty="0">
              <a:solidFill>
                <a:srgbClr val="FF0000"/>
              </a:solidFill>
            </a:endParaRPr>
          </a:p>
        </p:txBody>
      </p:sp>
      <p:cxnSp>
        <p:nvCxnSpPr>
          <p:cNvPr id="18" name="Straight Arrow Connector 17"/>
          <p:cNvCxnSpPr/>
          <p:nvPr/>
        </p:nvCxnSpPr>
        <p:spPr>
          <a:xfrm flipH="1">
            <a:off x="76200" y="2858166"/>
            <a:ext cx="453081" cy="304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51872" y="1894114"/>
            <a:ext cx="714042" cy="307777"/>
          </a:xfrm>
          <a:prstGeom prst="rect">
            <a:avLst/>
          </a:prstGeom>
          <a:solidFill>
            <a:schemeClr val="bg1"/>
          </a:solidFill>
        </p:spPr>
        <p:txBody>
          <a:bodyPr wrap="none" rtlCol="0">
            <a:spAutoFit/>
          </a:bodyPr>
          <a:lstStyle/>
          <a:p>
            <a:r>
              <a:rPr lang="en-US" sz="1400" b="1" dirty="0" smtClean="0">
                <a:solidFill>
                  <a:srgbClr val="FF0000"/>
                </a:solidFill>
              </a:rPr>
              <a:t>AT&amp;T 2</a:t>
            </a:r>
            <a:endParaRPr lang="en-US" sz="1400" b="1" dirty="0">
              <a:solidFill>
                <a:srgbClr val="FF0000"/>
              </a:solidFill>
            </a:endParaRPr>
          </a:p>
        </p:txBody>
      </p:sp>
      <p:cxnSp>
        <p:nvCxnSpPr>
          <p:cNvPr id="20" name="Straight Arrow Connector 19"/>
          <p:cNvCxnSpPr>
            <a:stCxn id="19" idx="1"/>
          </p:cNvCxnSpPr>
          <p:nvPr/>
        </p:nvCxnSpPr>
        <p:spPr>
          <a:xfrm flipH="1" flipV="1">
            <a:off x="3692427" y="1295401"/>
            <a:ext cx="459445" cy="7526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253079" y="1066800"/>
            <a:ext cx="54752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000500" y="859482"/>
            <a:ext cx="1075038" cy="523220"/>
          </a:xfrm>
          <a:prstGeom prst="rect">
            <a:avLst/>
          </a:prstGeom>
          <a:solidFill>
            <a:schemeClr val="bg1"/>
          </a:solidFill>
        </p:spPr>
        <p:txBody>
          <a:bodyPr wrap="none" rtlCol="0">
            <a:spAutoFit/>
          </a:bodyPr>
          <a:lstStyle/>
          <a:p>
            <a:pPr algn="ctr"/>
            <a:r>
              <a:rPr lang="en-US" sz="1400" b="1" dirty="0" err="1" smtClean="0">
                <a:solidFill>
                  <a:srgbClr val="FF0000"/>
                </a:solidFill>
              </a:rPr>
              <a:t>CenturyLink</a:t>
            </a:r>
            <a:endParaRPr lang="en-US" sz="1400" b="1" dirty="0" smtClean="0">
              <a:solidFill>
                <a:srgbClr val="FF0000"/>
              </a:solidFill>
            </a:endParaRPr>
          </a:p>
          <a:p>
            <a:pPr algn="ctr"/>
            <a:r>
              <a:rPr lang="en-US" sz="1400" b="1" dirty="0" smtClean="0">
                <a:solidFill>
                  <a:srgbClr val="FF0000"/>
                </a:solidFill>
              </a:rPr>
              <a:t>Enron</a:t>
            </a:r>
            <a:endParaRPr lang="en-US" sz="1400" b="1" dirty="0">
              <a:solidFill>
                <a:srgbClr val="FF0000"/>
              </a:solidFill>
            </a:endParaRPr>
          </a:p>
        </p:txBody>
      </p:sp>
      <p:cxnSp>
        <p:nvCxnSpPr>
          <p:cNvPr id="23" name="Straight Arrow Connector 22"/>
          <p:cNvCxnSpPr/>
          <p:nvPr/>
        </p:nvCxnSpPr>
        <p:spPr>
          <a:xfrm flipH="1" flipV="1">
            <a:off x="3619500" y="878533"/>
            <a:ext cx="381000" cy="3025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29400" y="905648"/>
            <a:ext cx="1590628" cy="954107"/>
          </a:xfrm>
          <a:prstGeom prst="rect">
            <a:avLst/>
          </a:prstGeom>
          <a:solidFill>
            <a:schemeClr val="bg1"/>
          </a:solidFill>
        </p:spPr>
        <p:txBody>
          <a:bodyPr wrap="none" rtlCol="0">
            <a:spAutoFit/>
          </a:bodyPr>
          <a:lstStyle/>
          <a:p>
            <a:r>
              <a:rPr lang="en-US" sz="1400" b="1" dirty="0" err="1" smtClean="0">
                <a:solidFill>
                  <a:srgbClr val="FF0000"/>
                </a:solidFill>
              </a:rPr>
              <a:t>CenturyLink</a:t>
            </a:r>
            <a:r>
              <a:rPr lang="en-US" sz="1400" b="1" dirty="0" smtClean="0">
                <a:solidFill>
                  <a:srgbClr val="FF0000"/>
                </a:solidFill>
              </a:rPr>
              <a:t>/Enron</a:t>
            </a:r>
          </a:p>
          <a:p>
            <a:r>
              <a:rPr lang="en-US" sz="1400" b="1" dirty="0" smtClean="0">
                <a:solidFill>
                  <a:srgbClr val="FF0000"/>
                </a:solidFill>
              </a:rPr>
              <a:t>AT&amp;T 2</a:t>
            </a:r>
          </a:p>
          <a:p>
            <a:r>
              <a:rPr lang="en-US" sz="1400" b="1" dirty="0" err="1" smtClean="0">
                <a:solidFill>
                  <a:srgbClr val="FF0000"/>
                </a:solidFill>
              </a:rPr>
              <a:t>Boradwing</a:t>
            </a:r>
            <a:r>
              <a:rPr lang="en-US" sz="1400" b="1" dirty="0" smtClean="0">
                <a:solidFill>
                  <a:srgbClr val="FF0000"/>
                </a:solidFill>
              </a:rPr>
              <a:t>/Level3</a:t>
            </a:r>
          </a:p>
          <a:p>
            <a:r>
              <a:rPr lang="en-US" sz="1400" b="1" dirty="0" smtClean="0">
                <a:solidFill>
                  <a:srgbClr val="FF0000"/>
                </a:solidFill>
              </a:rPr>
              <a:t>All at Horse Creek</a:t>
            </a:r>
            <a:endParaRPr lang="en-US" sz="1400" b="1" dirty="0">
              <a:solidFill>
                <a:srgbClr val="FF0000"/>
              </a:solidFill>
            </a:endParaRPr>
          </a:p>
        </p:txBody>
      </p:sp>
      <p:cxnSp>
        <p:nvCxnSpPr>
          <p:cNvPr id="27" name="Straight Arrow Connector 26"/>
          <p:cNvCxnSpPr/>
          <p:nvPr/>
        </p:nvCxnSpPr>
        <p:spPr>
          <a:xfrm flipV="1">
            <a:off x="8153400" y="1061086"/>
            <a:ext cx="597718" cy="804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899" y="5334000"/>
            <a:ext cx="1316514" cy="523220"/>
          </a:xfrm>
          <a:prstGeom prst="rect">
            <a:avLst/>
          </a:prstGeom>
          <a:noFill/>
        </p:spPr>
        <p:txBody>
          <a:bodyPr wrap="none" rtlCol="0">
            <a:spAutoFit/>
          </a:bodyPr>
          <a:lstStyle/>
          <a:p>
            <a:r>
              <a:rPr lang="en-US" sz="1400" b="1" dirty="0" err="1" smtClean="0">
                <a:solidFill>
                  <a:srgbClr val="FF0000"/>
                </a:solidFill>
              </a:rPr>
              <a:t>Wiltel</a:t>
            </a:r>
            <a:r>
              <a:rPr lang="en-US" sz="1400" b="1" dirty="0" smtClean="0">
                <a:solidFill>
                  <a:srgbClr val="FF0000"/>
                </a:solidFill>
              </a:rPr>
              <a:t>/Level3</a:t>
            </a:r>
          </a:p>
          <a:p>
            <a:r>
              <a:rPr lang="en-US" sz="1400" b="1" dirty="0" err="1" smtClean="0">
                <a:solidFill>
                  <a:srgbClr val="FF0000"/>
                </a:solidFill>
              </a:rPr>
              <a:t>Herricks</a:t>
            </a:r>
            <a:r>
              <a:rPr lang="en-US" sz="1400" b="1" dirty="0" smtClean="0">
                <a:solidFill>
                  <a:srgbClr val="FF0000"/>
                </a:solidFill>
              </a:rPr>
              <a:t> Rd-I80</a:t>
            </a:r>
            <a:endParaRPr lang="en-US" sz="1400" b="1" dirty="0">
              <a:solidFill>
                <a:srgbClr val="FF0000"/>
              </a:solidFill>
            </a:endParaRPr>
          </a:p>
        </p:txBody>
      </p:sp>
      <p:cxnSp>
        <p:nvCxnSpPr>
          <p:cNvPr id="29" name="Straight Arrow Connector 28"/>
          <p:cNvCxnSpPr/>
          <p:nvPr/>
        </p:nvCxnSpPr>
        <p:spPr>
          <a:xfrm flipH="1" flipV="1">
            <a:off x="76200" y="4419600"/>
            <a:ext cx="152400" cy="9190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970248" y="987623"/>
            <a:ext cx="631840" cy="307777"/>
          </a:xfrm>
          <a:prstGeom prst="rect">
            <a:avLst/>
          </a:prstGeom>
          <a:noFill/>
        </p:spPr>
        <p:txBody>
          <a:bodyPr wrap="none" rtlCol="0">
            <a:spAutoFit/>
          </a:bodyPr>
          <a:lstStyle/>
          <a:p>
            <a:r>
              <a:rPr lang="en-US" sz="1400" b="1" dirty="0" smtClean="0">
                <a:solidFill>
                  <a:srgbClr val="FF0000"/>
                </a:solidFill>
              </a:rPr>
              <a:t>Sprint</a:t>
            </a:r>
            <a:endParaRPr lang="en-US" sz="1400" b="1" dirty="0">
              <a:solidFill>
                <a:srgbClr val="FF0000"/>
              </a:solidFill>
            </a:endParaRPr>
          </a:p>
        </p:txBody>
      </p:sp>
      <p:cxnSp>
        <p:nvCxnSpPr>
          <p:cNvPr id="31" name="Straight Arrow Connector 30"/>
          <p:cNvCxnSpPr/>
          <p:nvPr/>
        </p:nvCxnSpPr>
        <p:spPr>
          <a:xfrm flipV="1">
            <a:off x="2541609" y="987623"/>
            <a:ext cx="577992" cy="133469"/>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3245" y="3748475"/>
            <a:ext cx="1579791" cy="307777"/>
          </a:xfrm>
          <a:prstGeom prst="rect">
            <a:avLst/>
          </a:prstGeom>
          <a:solidFill>
            <a:schemeClr val="bg1"/>
          </a:solidFill>
        </p:spPr>
        <p:txBody>
          <a:bodyPr wrap="none" rtlCol="0">
            <a:spAutoFit/>
          </a:bodyPr>
          <a:lstStyle/>
          <a:p>
            <a:r>
              <a:rPr lang="en-US" sz="1400" b="1" dirty="0" smtClean="0">
                <a:solidFill>
                  <a:srgbClr val="FF0000"/>
                </a:solidFill>
              </a:rPr>
              <a:t>Bresnan/Optimum</a:t>
            </a:r>
            <a:endParaRPr lang="en-US" sz="1400" b="1" dirty="0">
              <a:solidFill>
                <a:srgbClr val="FF0000"/>
              </a:solidFill>
            </a:endParaRPr>
          </a:p>
        </p:txBody>
      </p:sp>
      <p:cxnSp>
        <p:nvCxnSpPr>
          <p:cNvPr id="41" name="Straight Arrow Connector 40"/>
          <p:cNvCxnSpPr>
            <a:stCxn id="39" idx="3"/>
          </p:cNvCxnSpPr>
          <p:nvPr/>
        </p:nvCxnSpPr>
        <p:spPr>
          <a:xfrm>
            <a:off x="2323036" y="3902364"/>
            <a:ext cx="1486964" cy="2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721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76" y="4722442"/>
            <a:ext cx="4189995" cy="15921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76" y="1445114"/>
            <a:ext cx="4189995" cy="27773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940" y="4214442"/>
            <a:ext cx="4031424" cy="252121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939" y="1445114"/>
            <a:ext cx="4029075" cy="2686050"/>
          </a:xfrm>
          <a:prstGeom prst="rect">
            <a:avLst/>
          </a:prstGeom>
        </p:spPr>
      </p:pic>
      <p:sp>
        <p:nvSpPr>
          <p:cNvPr id="6" name="Rectangle 5"/>
          <p:cNvSpPr/>
          <p:nvPr/>
        </p:nvSpPr>
        <p:spPr>
          <a:xfrm>
            <a:off x="984095" y="95346"/>
            <a:ext cx="7157024"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Water &amp; </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Wastewater Considerations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Slide Number Placeholder 6"/>
          <p:cNvSpPr>
            <a:spLocks noGrp="1"/>
          </p:cNvSpPr>
          <p:nvPr>
            <p:ph type="sldNum" sz="quarter" idx="12"/>
          </p:nvPr>
        </p:nvSpPr>
        <p:spPr/>
        <p:txBody>
          <a:bodyPr/>
          <a:lstStyle/>
          <a:p>
            <a:fld id="{F30D5B00-8CF3-4515-935C-8CE7EEE4EAE1}" type="slidenum">
              <a:rPr lang="en-US" smtClean="0"/>
              <a:t>47</a:t>
            </a:fld>
            <a:endParaRPr lang="en-US" dirty="0"/>
          </a:p>
        </p:txBody>
      </p:sp>
    </p:spTree>
    <p:extLst>
      <p:ext uri="{BB962C8B-B14F-4D97-AF65-F5344CB8AC3E}">
        <p14:creationId xmlns:p14="http://schemas.microsoft.com/office/powerpoint/2010/main" val="634641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4484" y="95346"/>
            <a:ext cx="4316245"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Water </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Considerations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extBox 2"/>
          <p:cNvSpPr txBox="1"/>
          <p:nvPr/>
        </p:nvSpPr>
        <p:spPr>
          <a:xfrm>
            <a:off x="232013" y="873457"/>
            <a:ext cx="4650953" cy="2369880"/>
          </a:xfrm>
          <a:prstGeom prst="rect">
            <a:avLst/>
          </a:prstGeom>
          <a:noFill/>
        </p:spPr>
        <p:txBody>
          <a:bodyPr wrap="none" rtlCol="0">
            <a:spAutoFit/>
          </a:bodyPr>
          <a:lstStyle/>
          <a:p>
            <a:r>
              <a:rPr lang="en-US" sz="2800" b="1" dirty="0" smtClean="0"/>
              <a:t>General Water Considerations</a:t>
            </a:r>
          </a:p>
          <a:p>
            <a:pPr marL="342900" indent="-342900">
              <a:buFont typeface="Arial" panose="020B0604020202020204" pitchFamily="34" charset="0"/>
              <a:buChar char="•"/>
            </a:pPr>
            <a:r>
              <a:rPr lang="en-US" sz="2400" b="1" dirty="0" smtClean="0"/>
              <a:t>Drinking</a:t>
            </a:r>
          </a:p>
          <a:p>
            <a:pPr marL="342900" indent="-342900">
              <a:buFont typeface="Arial" panose="020B0604020202020204" pitchFamily="34" charset="0"/>
              <a:buChar char="•"/>
            </a:pPr>
            <a:r>
              <a:rPr lang="en-US" sz="2400" b="1" dirty="0" smtClean="0"/>
              <a:t>Sinks</a:t>
            </a:r>
          </a:p>
          <a:p>
            <a:pPr marL="342900" indent="-342900">
              <a:buFont typeface="Arial" panose="020B0604020202020204" pitchFamily="34" charset="0"/>
              <a:buChar char="•"/>
            </a:pPr>
            <a:r>
              <a:rPr lang="en-US" sz="2400" b="1" dirty="0" smtClean="0"/>
              <a:t>Toilets</a:t>
            </a:r>
          </a:p>
          <a:p>
            <a:pPr marL="342900" indent="-342900">
              <a:buFont typeface="Arial" panose="020B0604020202020204" pitchFamily="34" charset="0"/>
              <a:buChar char="•"/>
            </a:pPr>
            <a:r>
              <a:rPr lang="en-US" sz="2400" b="1" dirty="0" smtClean="0"/>
              <a:t>Routine Cleaning</a:t>
            </a:r>
          </a:p>
          <a:p>
            <a:pPr marL="342900" indent="-342900">
              <a:buFont typeface="Arial" panose="020B0604020202020204" pitchFamily="34" charset="0"/>
              <a:buChar char="•"/>
            </a:pPr>
            <a:r>
              <a:rPr lang="en-US" sz="2400" b="1" dirty="0"/>
              <a:t>Showers (LEEDS Qualifying? </a:t>
            </a:r>
            <a:r>
              <a:rPr lang="en-US" sz="2400" b="1" dirty="0" smtClean="0"/>
              <a:t>)</a:t>
            </a:r>
            <a:endParaRPr lang="en-US" sz="2400" b="1" dirty="0"/>
          </a:p>
        </p:txBody>
      </p:sp>
      <p:sp>
        <p:nvSpPr>
          <p:cNvPr id="6" name="TextBox 5"/>
          <p:cNvSpPr txBox="1"/>
          <p:nvPr/>
        </p:nvSpPr>
        <p:spPr>
          <a:xfrm>
            <a:off x="232013" y="3375117"/>
            <a:ext cx="7578302" cy="3108543"/>
          </a:xfrm>
          <a:prstGeom prst="rect">
            <a:avLst/>
          </a:prstGeom>
          <a:noFill/>
        </p:spPr>
        <p:txBody>
          <a:bodyPr wrap="square" rtlCol="0">
            <a:spAutoFit/>
          </a:bodyPr>
          <a:lstStyle/>
          <a:p>
            <a:r>
              <a:rPr lang="en-US" sz="2800" b="1" dirty="0" smtClean="0"/>
              <a:t>Production/Operational Water Considerations</a:t>
            </a:r>
          </a:p>
          <a:p>
            <a:r>
              <a:rPr lang="en-US" sz="2400" b="1" dirty="0" smtClean="0"/>
              <a:t>Food/beverage processing</a:t>
            </a:r>
          </a:p>
          <a:p>
            <a:r>
              <a:rPr lang="en-US" sz="2400" b="1" dirty="0" smtClean="0"/>
              <a:t>Cleaning of production system(s)</a:t>
            </a:r>
          </a:p>
          <a:p>
            <a:r>
              <a:rPr lang="en-US" sz="2400" b="1" dirty="0" smtClean="0"/>
              <a:t>Air Conditioning – chilled water</a:t>
            </a:r>
          </a:p>
          <a:p>
            <a:r>
              <a:rPr lang="en-US" sz="2400" b="1" dirty="0" smtClean="0"/>
              <a:t>Heating – hot water Radiators</a:t>
            </a:r>
          </a:p>
          <a:p>
            <a:r>
              <a:rPr lang="en-US" sz="2400" b="1" dirty="0" smtClean="0"/>
              <a:t>Large Steam Plant(s)</a:t>
            </a:r>
          </a:p>
          <a:p>
            <a:r>
              <a:rPr lang="en-US" sz="2400" b="1" dirty="0" smtClean="0"/>
              <a:t>Cooling – production systems – like some data centers</a:t>
            </a:r>
          </a:p>
          <a:p>
            <a:r>
              <a:rPr lang="en-US" sz="2400" b="1" dirty="0" smtClean="0"/>
              <a:t>Fire Suppression</a:t>
            </a:r>
            <a:endParaRPr lang="en-US" sz="2400" b="1" dirty="0"/>
          </a:p>
        </p:txBody>
      </p:sp>
      <p:sp>
        <p:nvSpPr>
          <p:cNvPr id="7" name="TextBox 6"/>
          <p:cNvSpPr txBox="1"/>
          <p:nvPr/>
        </p:nvSpPr>
        <p:spPr>
          <a:xfrm>
            <a:off x="5733142" y="1427455"/>
            <a:ext cx="3309258" cy="1815882"/>
          </a:xfrm>
          <a:prstGeom prst="rect">
            <a:avLst/>
          </a:prstGeom>
          <a:noFill/>
        </p:spPr>
        <p:txBody>
          <a:bodyPr wrap="square" rtlCol="0">
            <a:spAutoFit/>
          </a:bodyPr>
          <a:lstStyle/>
          <a:p>
            <a:r>
              <a:rPr lang="en-US" sz="1600" b="1" dirty="0" smtClean="0"/>
              <a:t>LEED Certification </a:t>
            </a:r>
            <a:r>
              <a:rPr lang="en-US" sz="1600" b="1" dirty="0"/>
              <a:t>(Leadership in Energy and Environmental Design</a:t>
            </a:r>
            <a:r>
              <a:rPr lang="en-US" sz="1600" b="1" dirty="0" smtClean="0"/>
              <a:t>) </a:t>
            </a:r>
            <a:r>
              <a:rPr lang="en-US" sz="1600" b="1" dirty="0"/>
              <a:t>is a certification process aimed at rewarding sustainable and environmental friendly decisions that are part of your construction process</a:t>
            </a:r>
            <a:r>
              <a:rPr lang="en-US" sz="1600" b="1" dirty="0" smtClean="0"/>
              <a:t>. </a:t>
            </a:r>
            <a:endParaRPr lang="en-US" sz="1600" b="1" dirty="0"/>
          </a:p>
        </p:txBody>
      </p:sp>
      <p:sp>
        <p:nvSpPr>
          <p:cNvPr id="8" name="Slide Number Placeholder 7"/>
          <p:cNvSpPr>
            <a:spLocks noGrp="1"/>
          </p:cNvSpPr>
          <p:nvPr>
            <p:ph type="sldNum" sz="quarter" idx="12"/>
          </p:nvPr>
        </p:nvSpPr>
        <p:spPr/>
        <p:txBody>
          <a:bodyPr/>
          <a:lstStyle/>
          <a:p>
            <a:fld id="{F30D5B00-8CF3-4515-935C-8CE7EEE4EAE1}" type="slidenum">
              <a:rPr lang="en-US" smtClean="0"/>
              <a:t>48</a:t>
            </a:fld>
            <a:endParaRPr lang="en-US" dirty="0"/>
          </a:p>
        </p:txBody>
      </p:sp>
    </p:spTree>
    <p:extLst>
      <p:ext uri="{BB962C8B-B14F-4D97-AF65-F5344CB8AC3E}">
        <p14:creationId xmlns:p14="http://schemas.microsoft.com/office/powerpoint/2010/main" val="3157984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586" y="989571"/>
            <a:ext cx="8462044" cy="563231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800" dirty="0" smtClean="0">
                <a:ln w="0"/>
                <a:solidFill>
                  <a:schemeClr val="tx1"/>
                </a:solidFill>
                <a:effectLst>
                  <a:outerShdw blurRad="38100" dist="19050" dir="2700000" algn="tl" rotWithShape="0">
                    <a:schemeClr val="dk1">
                      <a:alpha val="40000"/>
                    </a:schemeClr>
                  </a:outerShdw>
                </a:effectLst>
              </a:rPr>
              <a:t>In general water needs for drinking, Sinks, Toilets, routine cleaning and showers is determined using industry standards related to type of business, size of the build and estimated number of employees.</a:t>
            </a:r>
          </a:p>
          <a:p>
            <a:r>
              <a:rPr lang="en-US" sz="2800" dirty="0" smtClean="0">
                <a:ln w="0"/>
                <a:solidFill>
                  <a:schemeClr val="tx1"/>
                </a:solidFill>
                <a:effectLst>
                  <a:outerShdw blurRad="38100" dist="19050" dir="2700000" algn="tl" rotWithShape="0">
                    <a:schemeClr val="dk1">
                      <a:alpha val="40000"/>
                    </a:schemeClr>
                  </a:outerShdw>
                </a:effectLst>
              </a:rPr>
              <a:t>Some business types or LEED certification can impact the “standard” water consumption needs such as:</a:t>
            </a:r>
          </a:p>
          <a:p>
            <a:pPr marL="457200" indent="-457200">
              <a:buFont typeface="Arial" panose="020B0604020202020204" pitchFamily="34" charset="0"/>
              <a:buChar char="•"/>
            </a:pPr>
            <a:r>
              <a:rPr lang="en-US" sz="2400" dirty="0" smtClean="0">
                <a:ln w="0"/>
                <a:solidFill>
                  <a:schemeClr val="tx1"/>
                </a:solidFill>
                <a:effectLst>
                  <a:outerShdw blurRad="38100" dist="19050" dir="2700000" algn="tl" rotWithShape="0">
                    <a:schemeClr val="dk1">
                      <a:alpha val="40000"/>
                    </a:schemeClr>
                  </a:outerShdw>
                </a:effectLst>
              </a:rPr>
              <a:t>data center – lower needs per </a:t>
            </a:r>
            <a:r>
              <a:rPr lang="en-US" sz="2400" dirty="0" err="1" smtClean="0">
                <a:ln w="0"/>
                <a:solidFill>
                  <a:schemeClr val="tx1"/>
                </a:solidFill>
                <a:effectLst>
                  <a:outerShdw blurRad="38100" dist="19050" dir="2700000" algn="tl" rotWithShape="0">
                    <a:schemeClr val="dk1">
                      <a:alpha val="40000"/>
                    </a:schemeClr>
                  </a:outerShdw>
                </a:effectLst>
              </a:rPr>
              <a:t>sq</a:t>
            </a:r>
            <a:r>
              <a:rPr lang="en-US" sz="2400" dirty="0" smtClean="0">
                <a:ln w="0"/>
                <a:solidFill>
                  <a:schemeClr val="tx1"/>
                </a:solidFill>
                <a:effectLst>
                  <a:outerShdw blurRad="38100" dist="19050" dir="2700000" algn="tl" rotWithShape="0">
                    <a:schemeClr val="dk1">
                      <a:alpha val="40000"/>
                    </a:schemeClr>
                  </a:outerShdw>
                </a:effectLst>
              </a:rPr>
              <a:t> </a:t>
            </a:r>
            <a:r>
              <a:rPr lang="en-US" sz="2400" dirty="0" err="1" smtClean="0">
                <a:ln w="0"/>
                <a:solidFill>
                  <a:schemeClr val="tx1"/>
                </a:solidFill>
                <a:effectLst>
                  <a:outerShdw blurRad="38100" dist="19050" dir="2700000" algn="tl" rotWithShape="0">
                    <a:schemeClr val="dk1">
                      <a:alpha val="40000"/>
                    </a:schemeClr>
                  </a:outerShdw>
                </a:effectLst>
              </a:rPr>
              <a:t>ft</a:t>
            </a:r>
            <a:endParaRPr lang="en-US" sz="2400" dirty="0" smtClean="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400" dirty="0" smtClean="0">
                <a:ln w="0"/>
                <a:solidFill>
                  <a:schemeClr val="tx1"/>
                </a:solidFill>
                <a:effectLst>
                  <a:outerShdw blurRad="38100" dist="19050" dir="2700000" algn="tl" rotWithShape="0">
                    <a:schemeClr val="dk1">
                      <a:alpha val="40000"/>
                    </a:schemeClr>
                  </a:outerShdw>
                </a:effectLst>
              </a:rPr>
              <a:t>call center – usually higher needs per </a:t>
            </a:r>
            <a:r>
              <a:rPr lang="en-US" sz="2400" dirty="0" err="1" smtClean="0">
                <a:ln w="0"/>
                <a:solidFill>
                  <a:schemeClr val="tx1"/>
                </a:solidFill>
                <a:effectLst>
                  <a:outerShdw blurRad="38100" dist="19050" dir="2700000" algn="tl" rotWithShape="0">
                    <a:schemeClr val="dk1">
                      <a:alpha val="40000"/>
                    </a:schemeClr>
                  </a:outerShdw>
                </a:effectLst>
              </a:rPr>
              <a:t>sq</a:t>
            </a:r>
            <a:r>
              <a:rPr lang="en-US" sz="2400" dirty="0" smtClean="0">
                <a:ln w="0"/>
                <a:solidFill>
                  <a:schemeClr val="tx1"/>
                </a:solidFill>
                <a:effectLst>
                  <a:outerShdw blurRad="38100" dist="19050" dir="2700000" algn="tl" rotWithShape="0">
                    <a:schemeClr val="dk1">
                      <a:alpha val="40000"/>
                    </a:schemeClr>
                  </a:outerShdw>
                </a:effectLst>
              </a:rPr>
              <a:t> </a:t>
            </a:r>
            <a:r>
              <a:rPr lang="en-US" sz="2400" dirty="0" err="1" smtClean="0">
                <a:ln w="0"/>
                <a:solidFill>
                  <a:schemeClr val="tx1"/>
                </a:solidFill>
                <a:effectLst>
                  <a:outerShdw blurRad="38100" dist="19050" dir="2700000" algn="tl" rotWithShape="0">
                    <a:schemeClr val="dk1">
                      <a:alpha val="40000"/>
                    </a:schemeClr>
                  </a:outerShdw>
                </a:effectLst>
              </a:rPr>
              <a:t>ft</a:t>
            </a:r>
            <a:endParaRPr lang="en-US" sz="2400" dirty="0" smtClean="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400" dirty="0" smtClean="0">
                <a:ln w="0"/>
                <a:solidFill>
                  <a:schemeClr val="tx1"/>
                </a:solidFill>
                <a:effectLst>
                  <a:outerShdw blurRad="38100" dist="19050" dir="2700000" algn="tl" rotWithShape="0">
                    <a:schemeClr val="dk1">
                      <a:alpha val="40000"/>
                    </a:schemeClr>
                  </a:outerShdw>
                </a:effectLst>
              </a:rPr>
              <a:t>Warehouse - </a:t>
            </a:r>
            <a:r>
              <a:rPr lang="en-US" sz="2400" dirty="0">
                <a:ln w="0"/>
                <a:solidFill>
                  <a:schemeClr val="tx1"/>
                </a:solidFill>
                <a:effectLst>
                  <a:outerShdw blurRad="38100" dist="19050" dir="2700000" algn="tl" rotWithShape="0">
                    <a:schemeClr val="dk1">
                      <a:alpha val="40000"/>
                    </a:schemeClr>
                  </a:outerShdw>
                </a:effectLst>
              </a:rPr>
              <a:t>lower needs per </a:t>
            </a:r>
            <a:r>
              <a:rPr lang="en-US" sz="2400" dirty="0" err="1">
                <a:ln w="0"/>
                <a:solidFill>
                  <a:schemeClr val="tx1"/>
                </a:solidFill>
                <a:effectLst>
                  <a:outerShdw blurRad="38100" dist="19050" dir="2700000" algn="tl" rotWithShape="0">
                    <a:schemeClr val="dk1">
                      <a:alpha val="40000"/>
                    </a:schemeClr>
                  </a:outerShdw>
                </a:effectLst>
              </a:rPr>
              <a:t>sq</a:t>
            </a:r>
            <a:r>
              <a:rPr lang="en-US" sz="2400" dirty="0">
                <a:ln w="0"/>
                <a:solidFill>
                  <a:schemeClr val="tx1"/>
                </a:solidFill>
                <a:effectLst>
                  <a:outerShdw blurRad="38100" dist="19050" dir="2700000" algn="tl" rotWithShape="0">
                    <a:schemeClr val="dk1">
                      <a:alpha val="40000"/>
                    </a:schemeClr>
                  </a:outerShdw>
                </a:effectLst>
              </a:rPr>
              <a:t> </a:t>
            </a:r>
            <a:r>
              <a:rPr lang="en-US" sz="2400" dirty="0" err="1" smtClean="0">
                <a:ln w="0"/>
                <a:solidFill>
                  <a:schemeClr val="tx1"/>
                </a:solidFill>
                <a:effectLst>
                  <a:outerShdw blurRad="38100" dist="19050" dir="2700000" algn="tl" rotWithShape="0">
                    <a:schemeClr val="dk1">
                      <a:alpha val="40000"/>
                    </a:schemeClr>
                  </a:outerShdw>
                </a:effectLst>
              </a:rPr>
              <a:t>ft</a:t>
            </a:r>
            <a:endParaRPr lang="en-US" sz="2400" dirty="0" smtClean="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400" dirty="0" smtClean="0">
                <a:ln w="0"/>
                <a:solidFill>
                  <a:schemeClr val="tx1"/>
                </a:solidFill>
                <a:effectLst>
                  <a:outerShdw blurRad="38100" dist="19050" dir="2700000" algn="tl" rotWithShape="0">
                    <a:schemeClr val="dk1">
                      <a:alpha val="40000"/>
                    </a:schemeClr>
                  </a:outerShdw>
                </a:effectLst>
              </a:rPr>
              <a:t>Transportation hub</a:t>
            </a:r>
            <a:r>
              <a:rPr lang="en-US" sz="2400" dirty="0">
                <a:ln w="0"/>
                <a:solidFill>
                  <a:schemeClr val="tx1"/>
                </a:solidFill>
                <a:effectLst>
                  <a:outerShdw blurRad="38100" dist="19050" dir="2700000" algn="tl" rotWithShape="0">
                    <a:schemeClr val="dk1">
                      <a:alpha val="40000"/>
                    </a:schemeClr>
                  </a:outerShdw>
                </a:effectLst>
              </a:rPr>
              <a:t> </a:t>
            </a:r>
            <a:r>
              <a:rPr lang="en-US" sz="2400" dirty="0" smtClean="0">
                <a:ln w="0"/>
                <a:solidFill>
                  <a:schemeClr val="tx1"/>
                </a:solidFill>
                <a:effectLst>
                  <a:outerShdw blurRad="38100" dist="19050" dir="2700000" algn="tl" rotWithShape="0">
                    <a:schemeClr val="dk1">
                      <a:alpha val="40000"/>
                    </a:schemeClr>
                  </a:outerShdw>
                </a:effectLst>
              </a:rPr>
              <a:t>- </a:t>
            </a:r>
            <a:r>
              <a:rPr lang="en-US" sz="2400" dirty="0">
                <a:ln w="0"/>
                <a:solidFill>
                  <a:schemeClr val="tx1"/>
                </a:solidFill>
                <a:effectLst>
                  <a:outerShdw blurRad="38100" dist="19050" dir="2700000" algn="tl" rotWithShape="0">
                    <a:schemeClr val="dk1">
                      <a:alpha val="40000"/>
                    </a:schemeClr>
                  </a:outerShdw>
                </a:effectLst>
              </a:rPr>
              <a:t>lower needs per </a:t>
            </a:r>
            <a:r>
              <a:rPr lang="en-US" sz="2400" dirty="0" err="1">
                <a:ln w="0"/>
                <a:solidFill>
                  <a:schemeClr val="tx1"/>
                </a:solidFill>
                <a:effectLst>
                  <a:outerShdw blurRad="38100" dist="19050" dir="2700000" algn="tl" rotWithShape="0">
                    <a:schemeClr val="dk1">
                      <a:alpha val="40000"/>
                    </a:schemeClr>
                  </a:outerShdw>
                </a:effectLst>
              </a:rPr>
              <a:t>sq</a:t>
            </a:r>
            <a:r>
              <a:rPr lang="en-US" sz="2400" dirty="0">
                <a:ln w="0"/>
                <a:solidFill>
                  <a:schemeClr val="tx1"/>
                </a:solidFill>
                <a:effectLst>
                  <a:outerShdw blurRad="38100" dist="19050" dir="2700000" algn="tl" rotWithShape="0">
                    <a:schemeClr val="dk1">
                      <a:alpha val="40000"/>
                    </a:schemeClr>
                  </a:outerShdw>
                </a:effectLst>
              </a:rPr>
              <a:t> </a:t>
            </a:r>
            <a:r>
              <a:rPr lang="en-US" sz="2400" dirty="0" err="1" smtClean="0">
                <a:ln w="0"/>
                <a:solidFill>
                  <a:schemeClr val="tx1"/>
                </a:solidFill>
                <a:effectLst>
                  <a:outerShdw blurRad="38100" dist="19050" dir="2700000" algn="tl" rotWithShape="0">
                    <a:schemeClr val="dk1">
                      <a:alpha val="40000"/>
                    </a:schemeClr>
                  </a:outerShdw>
                </a:effectLst>
              </a:rPr>
              <a:t>ft</a:t>
            </a:r>
            <a:endParaRPr lang="en-US" sz="2400" dirty="0" smtClean="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400" dirty="0" smtClean="0">
                <a:ln w="0"/>
                <a:solidFill>
                  <a:schemeClr val="tx1"/>
                </a:solidFill>
                <a:effectLst>
                  <a:outerShdw blurRad="38100" dist="19050" dir="2700000" algn="tl" rotWithShape="0">
                    <a:schemeClr val="dk1">
                      <a:alpha val="40000"/>
                    </a:schemeClr>
                  </a:outerShdw>
                </a:effectLst>
              </a:rPr>
              <a:t>Big Box Store - </a:t>
            </a:r>
            <a:r>
              <a:rPr lang="en-US" sz="2400" dirty="0">
                <a:ln w="0"/>
                <a:solidFill>
                  <a:schemeClr val="tx1"/>
                </a:solidFill>
                <a:effectLst>
                  <a:outerShdw blurRad="38100" dist="19050" dir="2700000" algn="tl" rotWithShape="0">
                    <a:schemeClr val="dk1">
                      <a:alpha val="40000"/>
                    </a:schemeClr>
                  </a:outerShdw>
                </a:effectLst>
              </a:rPr>
              <a:t>lower needs per </a:t>
            </a:r>
            <a:r>
              <a:rPr lang="en-US" sz="2400" dirty="0" err="1">
                <a:ln w="0"/>
                <a:solidFill>
                  <a:schemeClr val="tx1"/>
                </a:solidFill>
                <a:effectLst>
                  <a:outerShdw blurRad="38100" dist="19050" dir="2700000" algn="tl" rotWithShape="0">
                    <a:schemeClr val="dk1">
                      <a:alpha val="40000"/>
                    </a:schemeClr>
                  </a:outerShdw>
                </a:effectLst>
              </a:rPr>
              <a:t>sq</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ft</a:t>
            </a:r>
            <a:endParaRPr lang="en-US" sz="2400" dirty="0">
              <a:ln w="0"/>
              <a:solidFill>
                <a:schemeClr val="tx1"/>
              </a:solidFill>
              <a:effectLst>
                <a:outerShdw blurRad="38100" dist="19050" dir="2700000" algn="tl" rotWithShape="0">
                  <a:schemeClr val="dk1">
                    <a:alpha val="40000"/>
                  </a:schemeClr>
                </a:outerShdw>
              </a:effectLst>
            </a:endParaRPr>
          </a:p>
          <a:p>
            <a:r>
              <a:rPr lang="en-US" sz="2400" b="1" dirty="0" smtClean="0">
                <a:solidFill>
                  <a:schemeClr val="accent1">
                    <a:lumMod val="75000"/>
                  </a:schemeClr>
                </a:solidFill>
              </a:rPr>
              <a:t>If a site is being considered outside of the current municipal water system any facility may require extending the water system.</a:t>
            </a:r>
          </a:p>
        </p:txBody>
      </p:sp>
      <p:sp>
        <p:nvSpPr>
          <p:cNvPr id="3" name="Rectangle 2"/>
          <p:cNvSpPr/>
          <p:nvPr/>
        </p:nvSpPr>
        <p:spPr>
          <a:xfrm>
            <a:off x="1600836" y="95346"/>
            <a:ext cx="5923545"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General Water </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Considerations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lide Number Placeholder 3"/>
          <p:cNvSpPr>
            <a:spLocks noGrp="1"/>
          </p:cNvSpPr>
          <p:nvPr>
            <p:ph type="sldNum" sz="quarter" idx="12"/>
          </p:nvPr>
        </p:nvSpPr>
        <p:spPr/>
        <p:txBody>
          <a:bodyPr/>
          <a:lstStyle/>
          <a:p>
            <a:fld id="{F30D5B00-8CF3-4515-935C-8CE7EEE4EAE1}" type="slidenum">
              <a:rPr lang="en-US" smtClean="0"/>
              <a:t>49</a:t>
            </a:fld>
            <a:endParaRPr lang="en-US" dirty="0"/>
          </a:p>
        </p:txBody>
      </p:sp>
    </p:spTree>
    <p:extLst>
      <p:ext uri="{BB962C8B-B14F-4D97-AF65-F5344CB8AC3E}">
        <p14:creationId xmlns:p14="http://schemas.microsoft.com/office/powerpoint/2010/main" val="2811496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3110" y="95346"/>
            <a:ext cx="289778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Selection Points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stretch>
            <a:fillRect/>
          </a:stretch>
        </p:blipFill>
        <p:spPr>
          <a:xfrm>
            <a:off x="175743" y="777922"/>
            <a:ext cx="8792515" cy="5854890"/>
          </a:xfrm>
          <a:prstGeom prst="rect">
            <a:avLst/>
          </a:prstGeom>
        </p:spPr>
      </p:pic>
      <p:sp>
        <p:nvSpPr>
          <p:cNvPr id="4" name="Slide Number Placeholder 3"/>
          <p:cNvSpPr>
            <a:spLocks noGrp="1"/>
          </p:cNvSpPr>
          <p:nvPr>
            <p:ph type="sldNum" sz="quarter" idx="12"/>
          </p:nvPr>
        </p:nvSpPr>
        <p:spPr/>
        <p:txBody>
          <a:bodyPr/>
          <a:lstStyle/>
          <a:p>
            <a:fld id="{F30D5B00-8CF3-4515-935C-8CE7EEE4EAE1}" type="slidenum">
              <a:rPr lang="en-US" smtClean="0"/>
              <a:t>5</a:t>
            </a:fld>
            <a:endParaRPr lang="en-US" dirty="0"/>
          </a:p>
        </p:txBody>
      </p:sp>
    </p:spTree>
    <p:extLst>
      <p:ext uri="{BB962C8B-B14F-4D97-AF65-F5344CB8AC3E}">
        <p14:creationId xmlns:p14="http://schemas.microsoft.com/office/powerpoint/2010/main" val="1137931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04" y="95346"/>
            <a:ext cx="9015417"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Production/Operational Water </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Considerations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TextBox 5"/>
          <p:cNvSpPr txBox="1"/>
          <p:nvPr/>
        </p:nvSpPr>
        <p:spPr>
          <a:xfrm>
            <a:off x="54903" y="741677"/>
            <a:ext cx="9015417" cy="6124754"/>
          </a:xfrm>
          <a:prstGeom prst="rect">
            <a:avLst/>
          </a:prstGeom>
          <a:noFill/>
        </p:spPr>
        <p:txBody>
          <a:bodyPr wrap="square" rtlCol="0">
            <a:spAutoFit/>
          </a:bodyPr>
          <a:lstStyle/>
          <a:p>
            <a:r>
              <a:rPr lang="en-US" sz="2400" b="1" dirty="0" smtClean="0"/>
              <a:t>There are many water needs/demand issues related to production &amp;/or operational systems depending upon the industry Type.</a:t>
            </a:r>
          </a:p>
          <a:p>
            <a:endParaRPr lang="en-US" sz="1600" b="1" dirty="0" smtClean="0"/>
          </a:p>
          <a:p>
            <a:r>
              <a:rPr lang="en-US" sz="2400" b="1" dirty="0" smtClean="0"/>
              <a:t>Municipal Water may be needed for Food/beverage processing and the Cleaning of production system(s). Some food production systems may need additional filtering but usually municipal water can be used. Standard Municipal water rates can be acceptable.</a:t>
            </a:r>
          </a:p>
          <a:p>
            <a:endParaRPr lang="en-US" sz="1600" b="1" dirty="0" smtClean="0"/>
          </a:p>
          <a:p>
            <a:r>
              <a:rPr lang="en-US" sz="2400" b="1" dirty="0" smtClean="0"/>
              <a:t>However larger facilities that may need to use water for Air Conditioning – chilled water, Heating – hot water Radiators, Large Steam Plant(s), Cooling – production systems – like some data centers and Fire Suppression may have design and operating cost issues with using municipal water primarily due to the cost of the water or the capacity of the supply system (pipes) in the area.</a:t>
            </a:r>
          </a:p>
          <a:p>
            <a:endParaRPr lang="en-US" sz="1600" b="1" dirty="0"/>
          </a:p>
          <a:p>
            <a:r>
              <a:rPr lang="en-US" sz="2400" b="1" dirty="0" smtClean="0"/>
              <a:t>It may be beneficial to think about alternatives to the normal Municipal filter water supply if substantial water needs are required</a:t>
            </a:r>
            <a:endParaRPr lang="en-US" sz="2400" b="1" dirty="0"/>
          </a:p>
        </p:txBody>
      </p:sp>
      <p:sp>
        <p:nvSpPr>
          <p:cNvPr id="4" name="Slide Number Placeholder 3"/>
          <p:cNvSpPr>
            <a:spLocks noGrp="1"/>
          </p:cNvSpPr>
          <p:nvPr>
            <p:ph type="sldNum" sz="quarter" idx="12"/>
          </p:nvPr>
        </p:nvSpPr>
        <p:spPr/>
        <p:txBody>
          <a:bodyPr/>
          <a:lstStyle/>
          <a:p>
            <a:fld id="{F30D5B00-8CF3-4515-935C-8CE7EEE4EAE1}" type="slidenum">
              <a:rPr lang="en-US" smtClean="0"/>
              <a:t>50</a:t>
            </a:fld>
            <a:endParaRPr lang="en-US" dirty="0"/>
          </a:p>
        </p:txBody>
      </p:sp>
    </p:spTree>
    <p:extLst>
      <p:ext uri="{BB962C8B-B14F-4D97-AF65-F5344CB8AC3E}">
        <p14:creationId xmlns:p14="http://schemas.microsoft.com/office/powerpoint/2010/main" val="3768885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8660" y="95346"/>
            <a:ext cx="668792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lternate water sources / supplies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Content Placeholder 5"/>
          <p:cNvSpPr>
            <a:spLocks noGrp="1"/>
          </p:cNvSpPr>
          <p:nvPr>
            <p:ph sz="half" idx="1"/>
          </p:nvPr>
        </p:nvSpPr>
        <p:spPr>
          <a:xfrm>
            <a:off x="304800" y="3475942"/>
            <a:ext cx="4064908" cy="2039487"/>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smtClean="0"/>
              <a:t>Air Conditioning – chilled water</a:t>
            </a:r>
          </a:p>
          <a:p>
            <a:r>
              <a:rPr lang="en-US" sz="2400" b="1" dirty="0" smtClean="0"/>
              <a:t>Heating – hot water Radiators</a:t>
            </a:r>
          </a:p>
          <a:p>
            <a:r>
              <a:rPr lang="en-US" sz="2400" b="1" dirty="0" smtClean="0"/>
              <a:t>Large Steam Plant(s)</a:t>
            </a:r>
          </a:p>
        </p:txBody>
      </p:sp>
      <p:sp>
        <p:nvSpPr>
          <p:cNvPr id="7" name="Content Placeholder 6"/>
          <p:cNvSpPr>
            <a:spLocks noGrp="1"/>
          </p:cNvSpPr>
          <p:nvPr>
            <p:ph sz="half" idx="2"/>
          </p:nvPr>
        </p:nvSpPr>
        <p:spPr>
          <a:xfrm>
            <a:off x="4562620" y="3475941"/>
            <a:ext cx="4097874" cy="3186115"/>
          </a:xfrm>
        </p:spPr>
        <p:style>
          <a:lnRef idx="1">
            <a:schemeClr val="accent4"/>
          </a:lnRef>
          <a:fillRef idx="2">
            <a:schemeClr val="accent4"/>
          </a:fillRef>
          <a:effectRef idx="1">
            <a:schemeClr val="accent4"/>
          </a:effectRef>
          <a:fontRef idx="minor">
            <a:schemeClr val="dk1"/>
          </a:fontRef>
        </p:style>
        <p:txBody>
          <a:bodyPr>
            <a:noAutofit/>
          </a:bodyPr>
          <a:lstStyle/>
          <a:p>
            <a:r>
              <a:rPr lang="en-US" sz="2400" dirty="0" smtClean="0"/>
              <a:t>Raw water or unfiltered water can be used for such applications.</a:t>
            </a:r>
          </a:p>
          <a:p>
            <a:r>
              <a:rPr lang="en-US" sz="2400" dirty="0" smtClean="0"/>
              <a:t>Closed systems should be designed to minimize lose.</a:t>
            </a:r>
          </a:p>
          <a:p>
            <a:r>
              <a:rPr lang="en-US" sz="2400" dirty="0" smtClean="0"/>
              <a:t>Some open chilled water systems can recirculate to supply but at a few ° higher</a:t>
            </a:r>
            <a:endParaRPr lang="en-US" sz="2400" dirty="0"/>
          </a:p>
        </p:txBody>
      </p:sp>
      <p:sp>
        <p:nvSpPr>
          <p:cNvPr id="8" name="TextBox 7"/>
          <p:cNvSpPr txBox="1"/>
          <p:nvPr/>
        </p:nvSpPr>
        <p:spPr>
          <a:xfrm>
            <a:off x="628651" y="798286"/>
            <a:ext cx="7886700" cy="2677656"/>
          </a:xfrm>
          <a:prstGeom prst="rect">
            <a:avLst/>
          </a:prstGeom>
          <a:noFill/>
        </p:spPr>
        <p:txBody>
          <a:bodyPr wrap="square" rtlCol="0">
            <a:spAutoFit/>
          </a:bodyPr>
          <a:lstStyle/>
          <a:p>
            <a:r>
              <a:rPr lang="en-US" sz="2400" dirty="0" smtClean="0"/>
              <a:t>For some large facilities there may be need for large volumes of water  - sometimes for short durations or even, potentially, never but traditional planning looks at the cost of municipal water as well as the cost to construct an appropriate sized pipeline.  Sometimes a municipal water system can not accommodate the demand or construction costs (extending and/or increasing pipe size(s).</a:t>
            </a:r>
            <a:endParaRPr lang="en-US" sz="2400" dirty="0"/>
          </a:p>
        </p:txBody>
      </p:sp>
      <p:sp>
        <p:nvSpPr>
          <p:cNvPr id="11" name="TextBox 10"/>
          <p:cNvSpPr txBox="1"/>
          <p:nvPr/>
        </p:nvSpPr>
        <p:spPr>
          <a:xfrm>
            <a:off x="304800" y="5954170"/>
            <a:ext cx="4064908"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solidFill>
                  <a:srgbClr val="FF0000"/>
                </a:solidFill>
              </a:rPr>
              <a:t>Treated Wastewater output could be a possible source.</a:t>
            </a:r>
            <a:endParaRPr lang="en-US" sz="2000" b="1" dirty="0">
              <a:solidFill>
                <a:srgbClr val="FF0000"/>
              </a:solidFill>
            </a:endParaRPr>
          </a:p>
        </p:txBody>
      </p:sp>
      <p:cxnSp>
        <p:nvCxnSpPr>
          <p:cNvPr id="13" name="Straight Arrow Connector 12"/>
          <p:cNvCxnSpPr/>
          <p:nvPr/>
        </p:nvCxnSpPr>
        <p:spPr>
          <a:xfrm>
            <a:off x="3976914" y="6308113"/>
            <a:ext cx="740229"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fld id="{F30D5B00-8CF3-4515-935C-8CE7EEE4EAE1}" type="slidenum">
              <a:rPr lang="en-US" smtClean="0"/>
              <a:t>51</a:t>
            </a:fld>
            <a:endParaRPr lang="en-US" dirty="0"/>
          </a:p>
        </p:txBody>
      </p:sp>
    </p:spTree>
    <p:extLst>
      <p:ext uri="{BB962C8B-B14F-4D97-AF65-F5344CB8AC3E}">
        <p14:creationId xmlns:p14="http://schemas.microsoft.com/office/powerpoint/2010/main" val="3680208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8660" y="95346"/>
            <a:ext cx="668792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lternate water sources / supplies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Content Placeholder 5"/>
          <p:cNvSpPr>
            <a:spLocks noGrp="1"/>
          </p:cNvSpPr>
          <p:nvPr>
            <p:ph sz="half" idx="1"/>
          </p:nvPr>
        </p:nvSpPr>
        <p:spPr>
          <a:xfrm>
            <a:off x="343355" y="3106610"/>
            <a:ext cx="8457292" cy="75419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2600" b="1" dirty="0"/>
              <a:t>Cooling – production systems – like some data centers</a:t>
            </a:r>
          </a:p>
          <a:p>
            <a:r>
              <a:rPr lang="en-US" sz="2600" b="1" dirty="0"/>
              <a:t>Fire Suppression</a:t>
            </a:r>
          </a:p>
          <a:p>
            <a:endParaRPr lang="en-US" sz="2000" b="1" dirty="0"/>
          </a:p>
        </p:txBody>
      </p:sp>
      <p:sp>
        <p:nvSpPr>
          <p:cNvPr id="7" name="Content Placeholder 6"/>
          <p:cNvSpPr>
            <a:spLocks noGrp="1"/>
          </p:cNvSpPr>
          <p:nvPr>
            <p:ph sz="half" idx="2"/>
          </p:nvPr>
        </p:nvSpPr>
        <p:spPr>
          <a:xfrm>
            <a:off x="343355" y="3984743"/>
            <a:ext cx="8457292" cy="2604743"/>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r>
              <a:rPr lang="en-US" sz="2600" b="1" dirty="0"/>
              <a:t>Raw water or unfiltered water can be used for such applications</a:t>
            </a:r>
            <a:r>
              <a:rPr lang="en-US" sz="2600" b="1" dirty="0" smtClean="0"/>
              <a:t>.</a:t>
            </a:r>
          </a:p>
          <a:p>
            <a:r>
              <a:rPr lang="en-US" sz="2600" b="1" dirty="0" smtClean="0"/>
              <a:t>Fire suppression often drives flow requirements (</a:t>
            </a:r>
            <a:r>
              <a:rPr lang="en-US" sz="2600" b="1" dirty="0" err="1" smtClean="0"/>
              <a:t>gpm</a:t>
            </a:r>
            <a:r>
              <a:rPr lang="en-US" sz="2600" b="1" dirty="0" smtClean="0"/>
              <a:t>) and local pipe size</a:t>
            </a:r>
          </a:p>
          <a:p>
            <a:r>
              <a:rPr lang="en-US" sz="2600" b="1" dirty="0" smtClean="0"/>
              <a:t>Storage tanks can minimize but:</a:t>
            </a:r>
          </a:p>
          <a:p>
            <a:pPr lvl="1"/>
            <a:r>
              <a:rPr lang="en-US" b="1" dirty="0" smtClean="0"/>
              <a:t>Wyoming weather can mandate heated or buried tanks</a:t>
            </a:r>
          </a:p>
          <a:p>
            <a:pPr lvl="1"/>
            <a:r>
              <a:rPr lang="en-US" b="1" dirty="0" smtClean="0"/>
              <a:t>Redundant pumps may be required</a:t>
            </a:r>
          </a:p>
          <a:p>
            <a:pPr lvl="1"/>
            <a:r>
              <a:rPr lang="en-US" b="1" dirty="0" smtClean="0"/>
              <a:t>Separate generator may be required</a:t>
            </a:r>
            <a:endParaRPr lang="en-US" b="1" dirty="0"/>
          </a:p>
        </p:txBody>
      </p:sp>
      <p:sp>
        <p:nvSpPr>
          <p:cNvPr id="8" name="TextBox 7"/>
          <p:cNvSpPr txBox="1"/>
          <p:nvPr/>
        </p:nvSpPr>
        <p:spPr>
          <a:xfrm>
            <a:off x="628651" y="798286"/>
            <a:ext cx="7886700" cy="2308324"/>
          </a:xfrm>
          <a:prstGeom prst="rect">
            <a:avLst/>
          </a:prstGeom>
          <a:noFill/>
        </p:spPr>
        <p:txBody>
          <a:bodyPr wrap="square" rtlCol="0">
            <a:spAutoFit/>
          </a:bodyPr>
          <a:lstStyle/>
          <a:p>
            <a:r>
              <a:rPr lang="en-US" sz="2400" dirty="0" smtClean="0"/>
              <a:t>For some large facilities there may be need for large volumes of water  - sometimes for short durations or even, potentially, never but traditional planning looks at the cost of municipal water as well as the cost to construct an appropriate sized pipeline.  Sometimes a municipal water system can not accommodate the demand or construction costs.</a:t>
            </a:r>
            <a:endParaRPr lang="en-US" sz="2400" dirty="0"/>
          </a:p>
        </p:txBody>
      </p:sp>
      <p:sp>
        <p:nvSpPr>
          <p:cNvPr id="2" name="Slide Number Placeholder 1"/>
          <p:cNvSpPr>
            <a:spLocks noGrp="1"/>
          </p:cNvSpPr>
          <p:nvPr>
            <p:ph type="sldNum" sz="quarter" idx="12"/>
          </p:nvPr>
        </p:nvSpPr>
        <p:spPr/>
        <p:txBody>
          <a:bodyPr/>
          <a:lstStyle/>
          <a:p>
            <a:fld id="{F30D5B00-8CF3-4515-935C-8CE7EEE4EAE1}" type="slidenum">
              <a:rPr lang="en-US" smtClean="0"/>
              <a:t>52</a:t>
            </a:fld>
            <a:endParaRPr lang="en-US" dirty="0"/>
          </a:p>
        </p:txBody>
      </p:sp>
    </p:spTree>
    <p:extLst>
      <p:ext uri="{BB962C8B-B14F-4D97-AF65-F5344CB8AC3E}">
        <p14:creationId xmlns:p14="http://schemas.microsoft.com/office/powerpoint/2010/main" val="2042753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8660" y="95346"/>
            <a:ext cx="668792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lternate water sources / supplies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ontent Placeholder 3"/>
          <p:cNvSpPr>
            <a:spLocks noGrp="1"/>
          </p:cNvSpPr>
          <p:nvPr>
            <p:ph idx="1"/>
          </p:nvPr>
        </p:nvSpPr>
        <p:spPr>
          <a:xfrm>
            <a:off x="246743" y="1056367"/>
            <a:ext cx="8621486" cy="3210833"/>
          </a:xfrm>
        </p:spPr>
        <p:style>
          <a:lnRef idx="1">
            <a:schemeClr val="accent4"/>
          </a:lnRef>
          <a:fillRef idx="2">
            <a:schemeClr val="accent4"/>
          </a:fillRef>
          <a:effectRef idx="1">
            <a:schemeClr val="accent4"/>
          </a:effectRef>
          <a:fontRef idx="minor">
            <a:schemeClr val="dk1"/>
          </a:fontRef>
        </p:style>
        <p:txBody>
          <a:bodyPr>
            <a:normAutofit/>
          </a:bodyPr>
          <a:lstStyle/>
          <a:p>
            <a:r>
              <a:rPr lang="en-US" sz="3200" b="1" dirty="0" smtClean="0"/>
              <a:t>Work with local city &amp; utility operators to:</a:t>
            </a:r>
          </a:p>
          <a:p>
            <a:pPr lvl="1"/>
            <a:r>
              <a:rPr lang="en-US" sz="2800" b="1" dirty="0"/>
              <a:t>determine best locations for accessing alternate </a:t>
            </a:r>
            <a:r>
              <a:rPr lang="en-US" sz="2800" b="1" dirty="0" smtClean="0"/>
              <a:t>water</a:t>
            </a:r>
          </a:p>
          <a:p>
            <a:pPr lvl="1"/>
            <a:r>
              <a:rPr lang="en-US" sz="2800" b="1" dirty="0"/>
              <a:t>best locations where wells might be best </a:t>
            </a:r>
            <a:r>
              <a:rPr lang="en-US" sz="2800" b="1" dirty="0" smtClean="0"/>
              <a:t>located</a:t>
            </a:r>
          </a:p>
          <a:p>
            <a:pPr lvl="1"/>
            <a:r>
              <a:rPr lang="en-US" sz="2800" b="1" dirty="0"/>
              <a:t>d</a:t>
            </a:r>
            <a:r>
              <a:rPr lang="en-US" sz="2800" b="1" dirty="0" smtClean="0"/>
              <a:t>etermine if accessing raw water, like for a golf course, is available in the area</a:t>
            </a:r>
          </a:p>
          <a:p>
            <a:pPr lvl="1"/>
            <a:r>
              <a:rPr lang="en-US" sz="2800" b="1" dirty="0"/>
              <a:t>d</a:t>
            </a:r>
            <a:r>
              <a:rPr lang="en-US" sz="2800" b="1" dirty="0" smtClean="0"/>
              <a:t>etermine where large supply lines are available</a:t>
            </a:r>
          </a:p>
          <a:p>
            <a:pPr lvl="1"/>
            <a:endParaRPr lang="en-US" b="1" dirty="0"/>
          </a:p>
          <a:p>
            <a:pPr lvl="1"/>
            <a:endParaRPr lang="en-US" dirty="0"/>
          </a:p>
        </p:txBody>
      </p:sp>
      <p:sp>
        <p:nvSpPr>
          <p:cNvPr id="5" name="Slide Number Placeholder 4"/>
          <p:cNvSpPr>
            <a:spLocks noGrp="1"/>
          </p:cNvSpPr>
          <p:nvPr>
            <p:ph type="sldNum" sz="quarter" idx="12"/>
          </p:nvPr>
        </p:nvSpPr>
        <p:spPr/>
        <p:txBody>
          <a:bodyPr/>
          <a:lstStyle/>
          <a:p>
            <a:fld id="{F30D5B00-8CF3-4515-935C-8CE7EEE4EAE1}" type="slidenum">
              <a:rPr lang="en-US" smtClean="0"/>
              <a:t>53</a:t>
            </a:fld>
            <a:endParaRPr lang="en-US" dirty="0"/>
          </a:p>
        </p:txBody>
      </p:sp>
    </p:spTree>
    <p:extLst>
      <p:ext uri="{BB962C8B-B14F-4D97-AF65-F5344CB8AC3E}">
        <p14:creationId xmlns:p14="http://schemas.microsoft.com/office/powerpoint/2010/main" val="456962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8816" y="95346"/>
            <a:ext cx="544758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Wastewater </a:t>
            </a: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Considerations</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ontent Placeholder 3"/>
          <p:cNvSpPr>
            <a:spLocks noGrp="1"/>
          </p:cNvSpPr>
          <p:nvPr>
            <p:ph idx="1"/>
          </p:nvPr>
        </p:nvSpPr>
        <p:spPr>
          <a:xfrm>
            <a:off x="619257" y="1070883"/>
            <a:ext cx="7886700" cy="3007631"/>
          </a:xfrm>
        </p:spPr>
        <p:style>
          <a:lnRef idx="1">
            <a:schemeClr val="accent4"/>
          </a:lnRef>
          <a:fillRef idx="2">
            <a:schemeClr val="accent4"/>
          </a:fillRef>
          <a:effectRef idx="1">
            <a:schemeClr val="accent4"/>
          </a:effectRef>
          <a:fontRef idx="minor">
            <a:schemeClr val="dk1"/>
          </a:fontRef>
        </p:style>
        <p:txBody>
          <a:bodyPr/>
          <a:lstStyle/>
          <a:p>
            <a:r>
              <a:rPr lang="en-US" b="1" dirty="0"/>
              <a:t>Work with local city &amp; utility operators to</a:t>
            </a:r>
            <a:r>
              <a:rPr lang="en-US" b="1" dirty="0" smtClean="0"/>
              <a:t>:</a:t>
            </a:r>
            <a:endParaRPr lang="en-US" dirty="0" smtClean="0"/>
          </a:p>
          <a:p>
            <a:pPr lvl="1"/>
            <a:r>
              <a:rPr lang="en-US" sz="2800" b="1" dirty="0"/>
              <a:t>determine where wastewater output is delivered</a:t>
            </a:r>
          </a:p>
          <a:p>
            <a:pPr lvl="2"/>
            <a:r>
              <a:rPr lang="en-US" sz="2400" b="1" dirty="0"/>
              <a:t>Volume – probably not enough to support a large fire suppression demand</a:t>
            </a:r>
          </a:p>
          <a:p>
            <a:pPr lvl="2"/>
            <a:r>
              <a:rPr lang="en-US" sz="2400" b="1" dirty="0"/>
              <a:t>Temperature</a:t>
            </a:r>
          </a:p>
          <a:p>
            <a:pPr lvl="2"/>
            <a:r>
              <a:rPr lang="en-US" sz="2400" b="1" dirty="0"/>
              <a:t>Ability to be piped to commercial site</a:t>
            </a:r>
          </a:p>
          <a:p>
            <a:endParaRPr lang="en-US" dirty="0"/>
          </a:p>
        </p:txBody>
      </p:sp>
      <p:sp>
        <p:nvSpPr>
          <p:cNvPr id="5" name="Slide Number Placeholder 4"/>
          <p:cNvSpPr>
            <a:spLocks noGrp="1"/>
          </p:cNvSpPr>
          <p:nvPr>
            <p:ph type="sldNum" sz="quarter" idx="12"/>
          </p:nvPr>
        </p:nvSpPr>
        <p:spPr/>
        <p:txBody>
          <a:bodyPr/>
          <a:lstStyle/>
          <a:p>
            <a:fld id="{F30D5B00-8CF3-4515-935C-8CE7EEE4EAE1}" type="slidenum">
              <a:rPr lang="en-US" smtClean="0"/>
              <a:t>54</a:t>
            </a:fld>
            <a:endParaRPr lang="en-US" dirty="0"/>
          </a:p>
        </p:txBody>
      </p:sp>
    </p:spTree>
    <p:extLst>
      <p:ext uri="{BB962C8B-B14F-4D97-AF65-F5344CB8AC3E}">
        <p14:creationId xmlns:p14="http://schemas.microsoft.com/office/powerpoint/2010/main" val="3512878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867" y="0"/>
            <a:ext cx="9110133" cy="6832600"/>
          </a:xfrm>
          <a:prstGeom prst="rect">
            <a:avLst/>
          </a:prstGeom>
        </p:spPr>
      </p:pic>
      <p:sp>
        <p:nvSpPr>
          <p:cNvPr id="2" name="TextBox 1"/>
          <p:cNvSpPr txBox="1"/>
          <p:nvPr/>
        </p:nvSpPr>
        <p:spPr>
          <a:xfrm>
            <a:off x="138929" y="304800"/>
            <a:ext cx="8866145" cy="267765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Fiber in Wyoming</a:t>
            </a:r>
          </a:p>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Why So Much Fiber in Some Area</a:t>
            </a:r>
          </a:p>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But So Little Access</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Slide Number Placeholder 2"/>
          <p:cNvSpPr>
            <a:spLocks noGrp="1"/>
          </p:cNvSpPr>
          <p:nvPr>
            <p:ph type="sldNum" sz="quarter" idx="12"/>
          </p:nvPr>
        </p:nvSpPr>
        <p:spPr/>
        <p:txBody>
          <a:bodyPr/>
          <a:lstStyle/>
          <a:p>
            <a:fld id="{129E3A21-B105-41F8-96D3-1DC8AE631832}" type="slidenum">
              <a:rPr lang="en-US" sz="1800" b="1" smtClean="0">
                <a:solidFill>
                  <a:srgbClr val="FF0000"/>
                </a:solidFill>
              </a:rPr>
              <a:t>55</a:t>
            </a:fld>
            <a:endParaRPr lang="en-US" sz="1800" b="1" dirty="0">
              <a:solidFill>
                <a:srgbClr val="FF0000"/>
              </a:solidFill>
            </a:endParaRPr>
          </a:p>
        </p:txBody>
      </p:sp>
      <p:sp>
        <p:nvSpPr>
          <p:cNvPr id="6" name="TextBox 5"/>
          <p:cNvSpPr txBox="1"/>
          <p:nvPr/>
        </p:nvSpPr>
        <p:spPr>
          <a:xfrm>
            <a:off x="9677400" y="5562600"/>
            <a:ext cx="1242969" cy="1200329"/>
          </a:xfrm>
          <a:prstGeom prst="rect">
            <a:avLst/>
          </a:prstGeom>
          <a:noFill/>
        </p:spPr>
        <p:txBody>
          <a:bodyPr wrap="none" rtlCol="0">
            <a:spAutoFit/>
          </a:bodyPr>
          <a:lstStyle/>
          <a:p>
            <a:r>
              <a:rPr lang="en-US" dirty="0" smtClean="0"/>
              <a:t>Wyoming</a:t>
            </a:r>
          </a:p>
          <a:p>
            <a:r>
              <a:rPr lang="en-US" dirty="0" smtClean="0"/>
              <a:t>Technology</a:t>
            </a:r>
          </a:p>
          <a:p>
            <a:r>
              <a:rPr lang="en-US" dirty="0" smtClean="0"/>
              <a:t>Business</a:t>
            </a:r>
          </a:p>
          <a:p>
            <a:r>
              <a:rPr lang="en-US" dirty="0" smtClean="0"/>
              <a:t>Center</a:t>
            </a:r>
            <a:endParaRPr lang="en-US" dirty="0"/>
          </a:p>
        </p:txBody>
      </p:sp>
    </p:spTree>
    <p:extLst>
      <p:ext uri="{BB962C8B-B14F-4D97-AF65-F5344CB8AC3E}">
        <p14:creationId xmlns:p14="http://schemas.microsoft.com/office/powerpoint/2010/main" val="3478603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l="3108" t="6035" r="2559" b="-1459"/>
          <a:stretch>
            <a:fillRect/>
          </a:stretch>
        </p:blipFill>
        <p:spPr bwMode="auto">
          <a:xfrm>
            <a:off x="304800" y="142875"/>
            <a:ext cx="8589962"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63246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25438" y="6096000"/>
            <a:ext cx="66516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8001000" y="6248400"/>
            <a:ext cx="91440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0"/>
            <a:ext cx="9143999"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800" b="1" spc="150" dirty="0" smtClean="0">
                <a:ln w="11430"/>
                <a:solidFill>
                  <a:srgbClr val="F8F8F8"/>
                </a:solidFill>
                <a:effectLst>
                  <a:outerShdw blurRad="25400" algn="tl" rotWithShape="0">
                    <a:srgbClr val="000000">
                      <a:alpha val="43000"/>
                    </a:srgbClr>
                  </a:outerShdw>
                </a:effectLst>
              </a:rPr>
              <a:t>Typical Long Haul Carrier Network Map</a:t>
            </a:r>
            <a:endParaRPr lang="en-US" sz="2800" b="1" spc="150" dirty="0">
              <a:ln w="11430"/>
              <a:solidFill>
                <a:srgbClr val="F8F8F8"/>
              </a:solidFill>
              <a:effectLst>
                <a:outerShdw blurRad="25400" algn="tl" rotWithShape="0">
                  <a:srgbClr val="000000">
                    <a:alpha val="43000"/>
                  </a:srgbClr>
                </a:outerShdw>
              </a:effectLst>
            </a:endParaRPr>
          </a:p>
        </p:txBody>
      </p:sp>
      <p:sp>
        <p:nvSpPr>
          <p:cNvPr id="6" name="TextBox 5"/>
          <p:cNvSpPr txBox="1"/>
          <p:nvPr/>
        </p:nvSpPr>
        <p:spPr>
          <a:xfrm>
            <a:off x="2590800" y="1143000"/>
            <a:ext cx="1463734" cy="646331"/>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b="1" dirty="0" smtClean="0"/>
              <a:t>Wyoming is a</a:t>
            </a:r>
          </a:p>
          <a:p>
            <a:r>
              <a:rPr lang="en-US" b="1" dirty="0" smtClean="0"/>
              <a:t>Pass Through</a:t>
            </a:r>
            <a:endParaRPr lang="en-US" b="1" dirty="0"/>
          </a:p>
        </p:txBody>
      </p:sp>
      <p:cxnSp>
        <p:nvCxnSpPr>
          <p:cNvPr id="8" name="Straight Arrow Connector 7"/>
          <p:cNvCxnSpPr/>
          <p:nvPr/>
        </p:nvCxnSpPr>
        <p:spPr>
          <a:xfrm flipH="1">
            <a:off x="2209800" y="1789331"/>
            <a:ext cx="533400" cy="6109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29000" y="1789331"/>
            <a:ext cx="0" cy="8014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129E3A21-B105-41F8-96D3-1DC8AE631832}" type="slidenum">
              <a:rPr lang="en-US" sz="1800" b="1" smtClean="0"/>
              <a:t>56</a:t>
            </a:fld>
            <a:endParaRPr lang="en-US" sz="1800" b="1" dirty="0"/>
          </a:p>
        </p:txBody>
      </p:sp>
      <p:sp>
        <p:nvSpPr>
          <p:cNvPr id="14" name="TextBox 13"/>
          <p:cNvSpPr txBox="1"/>
          <p:nvPr/>
        </p:nvSpPr>
        <p:spPr>
          <a:xfrm>
            <a:off x="27782" y="4889718"/>
            <a:ext cx="4849018"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1600" b="1" dirty="0" smtClean="0"/>
              <a:t>Typically Long Haul Fiber Routes Were Built With Wyoming As A Pass Through State </a:t>
            </a:r>
            <a:r>
              <a:rPr lang="en-US" sz="1600" b="1" dirty="0" smtClean="0">
                <a:solidFill>
                  <a:srgbClr val="FF0000"/>
                </a:solidFill>
              </a:rPr>
              <a:t>while creating local, regional &amp; national rings</a:t>
            </a:r>
            <a:r>
              <a:rPr lang="en-US" sz="1600" b="1" dirty="0" smtClean="0"/>
              <a:t>.</a:t>
            </a:r>
          </a:p>
          <a:p>
            <a:pPr marL="285750" indent="-285750">
              <a:buFont typeface="Arial" panose="020B0604020202020204" pitchFamily="34" charset="0"/>
              <a:buChar char="•"/>
            </a:pPr>
            <a:r>
              <a:rPr lang="en-US" sz="1600" b="1" dirty="0" smtClean="0"/>
              <a:t>Local Wyoming Carriers were expected to meet the long haul networks at hub locations</a:t>
            </a:r>
          </a:p>
          <a:p>
            <a:pPr marL="285750" indent="-285750">
              <a:buFont typeface="Arial" panose="020B0604020202020204" pitchFamily="34" charset="0"/>
              <a:buChar char="•"/>
            </a:pPr>
            <a:r>
              <a:rPr lang="en-US" sz="1600" b="1" dirty="0" smtClean="0"/>
              <a:t>Local Wyoming Carriers were Expected to “Tie in” at their expense.</a:t>
            </a:r>
            <a:endParaRPr lang="en-US" sz="1600" b="1" dirty="0"/>
          </a:p>
        </p:txBody>
      </p:sp>
      <p:cxnSp>
        <p:nvCxnSpPr>
          <p:cNvPr id="16" name="Straight Arrow Connector 15"/>
          <p:cNvCxnSpPr/>
          <p:nvPr/>
        </p:nvCxnSpPr>
        <p:spPr>
          <a:xfrm flipV="1">
            <a:off x="2524919" y="1790700"/>
            <a:ext cx="523081" cy="23517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3880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E3A21-B105-41F8-96D3-1DC8AE631832}" type="slidenum">
              <a:rPr lang="en-US" smtClean="0"/>
              <a:t>57</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64" y="2133600"/>
            <a:ext cx="812463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62580"/>
            <a:ext cx="9143999"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2800" b="1" spc="150" dirty="0" smtClean="0">
                <a:ln w="11430"/>
                <a:solidFill>
                  <a:srgbClr val="F8F8F8"/>
                </a:solidFill>
                <a:effectLst>
                  <a:outerShdw blurRad="25400" algn="tl" rotWithShape="0">
                    <a:srgbClr val="000000">
                      <a:alpha val="43000"/>
                    </a:srgbClr>
                  </a:outerShdw>
                </a:effectLst>
              </a:rPr>
              <a:t>Typical Long Haul Carrier Network Map</a:t>
            </a:r>
            <a:endParaRPr lang="en-US" sz="28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044612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E3A21-B105-41F8-96D3-1DC8AE631832}" type="slidenum">
              <a:rPr lang="en-US" smtClean="0"/>
              <a:t>58</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25163"/>
            <a:ext cx="6248400" cy="6645585"/>
          </a:xfrm>
          <a:prstGeom prst="rect">
            <a:avLst/>
          </a:prstGeom>
        </p:spPr>
      </p:pic>
      <p:sp>
        <p:nvSpPr>
          <p:cNvPr id="4" name="TextBox 3"/>
          <p:cNvSpPr txBox="1"/>
          <p:nvPr/>
        </p:nvSpPr>
        <p:spPr>
          <a:xfrm>
            <a:off x="5165349" y="228600"/>
            <a:ext cx="2209644" cy="58477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3200" dirty="0" smtClean="0"/>
              <a:t>Why Rings ?</a:t>
            </a:r>
            <a:endParaRPr lang="en-US" sz="3200" dirty="0"/>
          </a:p>
        </p:txBody>
      </p:sp>
      <p:cxnSp>
        <p:nvCxnSpPr>
          <p:cNvPr id="8" name="Straight Arrow Connector 7"/>
          <p:cNvCxnSpPr/>
          <p:nvPr/>
        </p:nvCxnSpPr>
        <p:spPr>
          <a:xfrm flipH="1">
            <a:off x="5029200" y="2743200"/>
            <a:ext cx="914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048000" y="3352800"/>
            <a:ext cx="1524000" cy="1447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95600" y="5105400"/>
            <a:ext cx="16002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48200" y="3924300"/>
            <a:ext cx="1828800" cy="1866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270171" y="2743200"/>
            <a:ext cx="283029"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43600" y="2362200"/>
            <a:ext cx="533400" cy="369332"/>
          </a:xfrm>
          <a:prstGeom prst="rect">
            <a:avLst/>
          </a:prstGeom>
          <a:solidFill>
            <a:srgbClr val="FFFF00"/>
          </a:solidFill>
          <a:ln>
            <a:solidFill>
              <a:srgbClr val="FF0000"/>
            </a:solidFill>
          </a:ln>
        </p:spPr>
        <p:txBody>
          <a:bodyPr wrap="square" rtlCol="0">
            <a:spAutoFit/>
          </a:bodyPr>
          <a:lstStyle/>
          <a:p>
            <a:r>
              <a:rPr lang="en-US" dirty="0" smtClean="0"/>
              <a:t>Site</a:t>
            </a:r>
            <a:endParaRPr lang="en-US" dirty="0"/>
          </a:p>
        </p:txBody>
      </p:sp>
      <p:cxnSp>
        <p:nvCxnSpPr>
          <p:cNvPr id="21" name="Straight Arrow Connector 20"/>
          <p:cNvCxnSpPr/>
          <p:nvPr/>
        </p:nvCxnSpPr>
        <p:spPr>
          <a:xfrm>
            <a:off x="6477000" y="2743200"/>
            <a:ext cx="304800" cy="8382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800600" y="3924300"/>
            <a:ext cx="1828800" cy="20193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743200" y="5181600"/>
            <a:ext cx="1600200" cy="9144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895600" y="3124200"/>
            <a:ext cx="1752600" cy="16764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76800" y="2546866"/>
            <a:ext cx="1066800" cy="386834"/>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096000" y="5181600"/>
            <a:ext cx="2873829" cy="1477328"/>
          </a:xfrm>
          <a:prstGeom prst="rect">
            <a:avLst/>
          </a:prstGeom>
          <a:solidFill>
            <a:srgbClr val="FFFF00"/>
          </a:solidFill>
          <a:ln>
            <a:solidFill>
              <a:srgbClr val="002060"/>
            </a:solidFill>
          </a:ln>
        </p:spPr>
        <p:txBody>
          <a:bodyPr wrap="square" rtlCol="0">
            <a:spAutoFit/>
          </a:bodyPr>
          <a:lstStyle/>
          <a:p>
            <a:r>
              <a:rPr lang="en-US" b="1" dirty="0" smtClean="0"/>
              <a:t>Rings allow data to flow bi-directional simultaneously – any failure in one direction still allows uninterrupted flow in the other direction</a:t>
            </a:r>
            <a:endParaRPr lang="en-US" b="1" dirty="0"/>
          </a:p>
        </p:txBody>
      </p:sp>
      <p:cxnSp>
        <p:nvCxnSpPr>
          <p:cNvPr id="41" name="Straight Arrow Connector 40"/>
          <p:cNvCxnSpPr/>
          <p:nvPr/>
        </p:nvCxnSpPr>
        <p:spPr>
          <a:xfrm flipH="1">
            <a:off x="4953000" y="2209800"/>
            <a:ext cx="1257300" cy="533400"/>
          </a:xfrm>
          <a:prstGeom prst="straightConnector1">
            <a:avLst/>
          </a:prstGeom>
          <a:ln>
            <a:headEnd type="triangl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p:nvPr/>
        </p:nvCxnSpPr>
        <p:spPr>
          <a:xfrm flipH="1" flipV="1">
            <a:off x="3048000" y="457200"/>
            <a:ext cx="1828800" cy="2133600"/>
          </a:xfrm>
          <a:prstGeom prst="straightConnector1">
            <a:avLst/>
          </a:prstGeom>
          <a:ln>
            <a:headEnd type="triangl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flipH="1">
            <a:off x="2590800" y="381000"/>
            <a:ext cx="152400" cy="4648200"/>
          </a:xfrm>
          <a:prstGeom prst="straightConnector1">
            <a:avLst/>
          </a:prstGeom>
          <a:ln>
            <a:headEnd type="triangl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a:off x="2590800" y="5334000"/>
            <a:ext cx="2057400" cy="1066800"/>
          </a:xfrm>
          <a:prstGeom prst="straightConnector1">
            <a:avLst/>
          </a:prstGeom>
          <a:ln>
            <a:headEnd type="triangl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49" name="Straight Arrow Connector 48"/>
          <p:cNvCxnSpPr/>
          <p:nvPr/>
        </p:nvCxnSpPr>
        <p:spPr>
          <a:xfrm flipV="1">
            <a:off x="5029200" y="3722914"/>
            <a:ext cx="2057400" cy="2324100"/>
          </a:xfrm>
          <a:prstGeom prst="straightConnector1">
            <a:avLst/>
          </a:prstGeom>
          <a:ln>
            <a:headEnd type="triangl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53" name="Straight Arrow Connector 52"/>
          <p:cNvCxnSpPr/>
          <p:nvPr/>
        </p:nvCxnSpPr>
        <p:spPr>
          <a:xfrm flipH="1" flipV="1">
            <a:off x="6411685" y="2362200"/>
            <a:ext cx="674915" cy="1360714"/>
          </a:xfrm>
          <a:prstGeom prst="straightConnector1">
            <a:avLst/>
          </a:prstGeom>
          <a:ln>
            <a:headEnd type="triangl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54" name="TextBox 53"/>
          <p:cNvSpPr txBox="1"/>
          <p:nvPr/>
        </p:nvSpPr>
        <p:spPr>
          <a:xfrm>
            <a:off x="305400" y="2168857"/>
            <a:ext cx="1838324" cy="646331"/>
          </a:xfrm>
          <a:prstGeom prst="rect">
            <a:avLst/>
          </a:prstGeom>
          <a:solidFill>
            <a:srgbClr val="FFFF00"/>
          </a:solidFill>
          <a:ln>
            <a:solidFill>
              <a:srgbClr val="002060"/>
            </a:solidFill>
          </a:ln>
        </p:spPr>
        <p:txBody>
          <a:bodyPr wrap="none" rtlCol="0">
            <a:spAutoFit/>
          </a:bodyPr>
          <a:lstStyle/>
          <a:p>
            <a:r>
              <a:rPr lang="en-US" dirty="0" smtClean="0">
                <a:solidFill>
                  <a:srgbClr val="0070C0"/>
                </a:solidFill>
              </a:rPr>
              <a:t>Potential </a:t>
            </a:r>
          </a:p>
          <a:p>
            <a:r>
              <a:rPr lang="en-US" dirty="0" smtClean="0">
                <a:solidFill>
                  <a:srgbClr val="0070C0"/>
                </a:solidFill>
              </a:rPr>
              <a:t>Alternate Routing</a:t>
            </a:r>
            <a:endParaRPr lang="en-US" dirty="0">
              <a:solidFill>
                <a:srgbClr val="0070C0"/>
              </a:solidFill>
            </a:endParaRPr>
          </a:p>
        </p:txBody>
      </p:sp>
      <p:cxnSp>
        <p:nvCxnSpPr>
          <p:cNvPr id="56" name="Straight Arrow Connector 55"/>
          <p:cNvCxnSpPr/>
          <p:nvPr/>
        </p:nvCxnSpPr>
        <p:spPr>
          <a:xfrm>
            <a:off x="2133600" y="2209800"/>
            <a:ext cx="533400"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54571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E3A21-B105-41F8-96D3-1DC8AE631832}" type="slidenum">
              <a:rPr lang="en-US" sz="1800" b="1" smtClean="0"/>
              <a:t>59</a:t>
            </a:fld>
            <a:endParaRPr lang="en-US" sz="1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0"/>
            <a:ext cx="9220200" cy="6096000"/>
          </a:xfrm>
          <a:prstGeom prst="rect">
            <a:avLst/>
          </a:prstGeom>
        </p:spPr>
      </p:pic>
      <p:sp>
        <p:nvSpPr>
          <p:cNvPr id="4" name="TextBox 3"/>
          <p:cNvSpPr txBox="1"/>
          <p:nvPr/>
        </p:nvSpPr>
        <p:spPr>
          <a:xfrm>
            <a:off x="-76200" y="0"/>
            <a:ext cx="9220200" cy="707886"/>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4000" dirty="0" smtClean="0"/>
              <a:t>Wyoming State Wide Fiber Map </a:t>
            </a:r>
            <a:endParaRPr lang="en-US" sz="4000" dirty="0"/>
          </a:p>
        </p:txBody>
      </p:sp>
    </p:spTree>
    <p:extLst>
      <p:ext uri="{BB962C8B-B14F-4D97-AF65-F5344CB8AC3E}">
        <p14:creationId xmlns:p14="http://schemas.microsoft.com/office/powerpoint/2010/main" val="3284469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3110" y="95346"/>
            <a:ext cx="289778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Selection Points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3"/>
          <p:cNvPicPr>
            <a:picLocks noChangeAspect="1"/>
          </p:cNvPicPr>
          <p:nvPr/>
        </p:nvPicPr>
        <p:blipFill>
          <a:blip r:embed="rId2"/>
          <a:stretch>
            <a:fillRect/>
          </a:stretch>
        </p:blipFill>
        <p:spPr>
          <a:xfrm>
            <a:off x="518615" y="744911"/>
            <a:ext cx="8106770" cy="5993793"/>
          </a:xfrm>
          <a:prstGeom prst="rect">
            <a:avLst/>
          </a:prstGeom>
        </p:spPr>
      </p:pic>
      <p:sp>
        <p:nvSpPr>
          <p:cNvPr id="5" name="Slide Number Placeholder 4"/>
          <p:cNvSpPr>
            <a:spLocks noGrp="1"/>
          </p:cNvSpPr>
          <p:nvPr>
            <p:ph type="sldNum" sz="quarter" idx="12"/>
          </p:nvPr>
        </p:nvSpPr>
        <p:spPr/>
        <p:txBody>
          <a:bodyPr/>
          <a:lstStyle/>
          <a:p>
            <a:fld id="{F30D5B00-8CF3-4515-935C-8CE7EEE4EAE1}" type="slidenum">
              <a:rPr lang="en-US" smtClean="0"/>
              <a:t>6</a:t>
            </a:fld>
            <a:endParaRPr lang="en-US" dirty="0"/>
          </a:p>
        </p:txBody>
      </p:sp>
    </p:spTree>
    <p:extLst>
      <p:ext uri="{BB962C8B-B14F-4D97-AF65-F5344CB8AC3E}">
        <p14:creationId xmlns:p14="http://schemas.microsoft.com/office/powerpoint/2010/main" val="3849139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33400"/>
            <a:ext cx="9528898" cy="6172200"/>
          </a:xfrm>
          <a:prstGeom prst="rect">
            <a:avLst/>
          </a:prstGeom>
        </p:spPr>
      </p:pic>
      <p:sp>
        <p:nvSpPr>
          <p:cNvPr id="2" name="Slide Number Placeholder 1"/>
          <p:cNvSpPr>
            <a:spLocks noGrp="1"/>
          </p:cNvSpPr>
          <p:nvPr>
            <p:ph type="sldNum" sz="quarter" idx="12"/>
          </p:nvPr>
        </p:nvSpPr>
        <p:spPr/>
        <p:txBody>
          <a:bodyPr/>
          <a:lstStyle/>
          <a:p>
            <a:fld id="{129E3A21-B105-41F8-96D3-1DC8AE631832}" type="slidenum">
              <a:rPr lang="en-US" smtClean="0"/>
              <a:t>60</a:t>
            </a:fld>
            <a:endParaRPr lang="en-US" dirty="0"/>
          </a:p>
        </p:txBody>
      </p:sp>
      <p:sp>
        <p:nvSpPr>
          <p:cNvPr id="4" name="TextBox 3"/>
          <p:cNvSpPr txBox="1"/>
          <p:nvPr/>
        </p:nvSpPr>
        <p:spPr>
          <a:xfrm>
            <a:off x="0" y="21770"/>
            <a:ext cx="9144000" cy="646331"/>
          </a:xfrm>
          <a:prstGeom prst="rect">
            <a:avLst/>
          </a:prstGeom>
        </p:spPr>
        <p:style>
          <a:lnRef idx="1">
            <a:schemeClr val="accent6"/>
          </a:lnRef>
          <a:fillRef idx="2">
            <a:schemeClr val="accent6"/>
          </a:fillRef>
          <a:effectRef idx="1">
            <a:schemeClr val="accent6"/>
          </a:effectRef>
          <a:fontRef idx="minor">
            <a:schemeClr val="dk1"/>
          </a:fontRef>
        </p:style>
        <p:txBody>
          <a:bodyPr vert="horz" wrap="square" rtlCol="0">
            <a:spAutoFit/>
          </a:bodyPr>
          <a:lstStyle/>
          <a:p>
            <a:pPr algn="ctr"/>
            <a:r>
              <a:rPr lang="en-US" sz="3600" b="1" dirty="0" smtClean="0">
                <a:solidFill>
                  <a:srgbClr val="FF0000"/>
                </a:solidFill>
              </a:rPr>
              <a:t>Example of how one city prepared fiber info</a:t>
            </a:r>
          </a:p>
        </p:txBody>
      </p:sp>
      <p:sp>
        <p:nvSpPr>
          <p:cNvPr id="5" name="TextBox 4"/>
          <p:cNvSpPr txBox="1"/>
          <p:nvPr/>
        </p:nvSpPr>
        <p:spPr>
          <a:xfrm>
            <a:off x="-141514" y="1411307"/>
            <a:ext cx="330213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600" b="1" dirty="0" smtClean="0"/>
              <a:t>How Much Fiber Do We Have?</a:t>
            </a:r>
          </a:p>
          <a:p>
            <a:pPr algn="ctr"/>
            <a:endParaRPr lang="en-US" sz="800" b="1" dirty="0"/>
          </a:p>
          <a:p>
            <a:pPr marL="285750" indent="-285750">
              <a:buFont typeface="Arial" pitchFamily="34" charset="0"/>
              <a:buChar char="•"/>
            </a:pPr>
            <a:r>
              <a:rPr lang="en-US" sz="1600" b="1" dirty="0"/>
              <a:t>9</a:t>
            </a:r>
            <a:r>
              <a:rPr lang="en-US" sz="1600" b="1" dirty="0" smtClean="0"/>
              <a:t> East/West Routes </a:t>
            </a:r>
            <a:r>
              <a:rPr lang="en-US" sz="1600" b="1" dirty="0"/>
              <a:t>-</a:t>
            </a:r>
            <a:r>
              <a:rPr lang="en-US" sz="1600" b="1" dirty="0" smtClean="0"/>
              <a:t> 7 Trenches</a:t>
            </a:r>
          </a:p>
          <a:p>
            <a:pPr marL="285750" indent="-285750">
              <a:buFont typeface="Arial" pitchFamily="34" charset="0"/>
              <a:buChar char="•"/>
            </a:pPr>
            <a:r>
              <a:rPr lang="en-US" sz="1600" b="1" dirty="0"/>
              <a:t>1</a:t>
            </a:r>
            <a:r>
              <a:rPr lang="en-US" sz="1600" b="1" dirty="0" smtClean="0"/>
              <a:t> Regional Routes</a:t>
            </a:r>
            <a:endParaRPr lang="en-US" sz="1600" b="1" dirty="0"/>
          </a:p>
        </p:txBody>
      </p:sp>
      <p:sp>
        <p:nvSpPr>
          <p:cNvPr id="6" name="TextBox 5"/>
          <p:cNvSpPr txBox="1"/>
          <p:nvPr/>
        </p:nvSpPr>
        <p:spPr>
          <a:xfrm>
            <a:off x="304800" y="3444657"/>
            <a:ext cx="1659942" cy="28931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b="1" dirty="0" smtClean="0"/>
              <a:t>3 – Level3</a:t>
            </a:r>
          </a:p>
          <a:p>
            <a:pPr marL="285750" indent="-285750">
              <a:buFont typeface="Arial" pitchFamily="34" charset="0"/>
              <a:buChar char="•"/>
            </a:pPr>
            <a:r>
              <a:rPr lang="en-US" sz="1400" b="1" dirty="0" smtClean="0"/>
              <a:t>Original L3</a:t>
            </a:r>
          </a:p>
          <a:p>
            <a:pPr marL="285750" indent="-285750">
              <a:buFont typeface="Arial" pitchFamily="34" charset="0"/>
              <a:buChar char="•"/>
            </a:pPr>
            <a:r>
              <a:rPr lang="en-US" sz="1400" b="1" dirty="0" err="1" smtClean="0"/>
              <a:t>Broadwing</a:t>
            </a:r>
            <a:endParaRPr lang="en-US" sz="1400" b="1" dirty="0" smtClean="0"/>
          </a:p>
          <a:p>
            <a:pPr marL="285750" indent="-285750">
              <a:buFont typeface="Arial" pitchFamily="34" charset="0"/>
              <a:buChar char="•"/>
            </a:pPr>
            <a:r>
              <a:rPr lang="en-US" sz="1400" b="1" dirty="0" err="1" smtClean="0"/>
              <a:t>WilTel</a:t>
            </a:r>
            <a:r>
              <a:rPr lang="en-US" sz="1400" b="1" dirty="0" smtClean="0"/>
              <a:t>/Williams</a:t>
            </a:r>
          </a:p>
          <a:p>
            <a:r>
              <a:rPr lang="en-US" sz="1400" b="1" dirty="0" smtClean="0"/>
              <a:t>2 - AT&amp;T</a:t>
            </a:r>
          </a:p>
          <a:p>
            <a:pPr marL="285750" indent="-285750">
              <a:buFont typeface="Arial" pitchFamily="34" charset="0"/>
              <a:buChar char="•"/>
            </a:pPr>
            <a:r>
              <a:rPr lang="en-US" sz="1400" b="1" dirty="0" smtClean="0"/>
              <a:t>1 w QW</a:t>
            </a:r>
          </a:p>
          <a:p>
            <a:pPr marL="285750" indent="-285750">
              <a:buFont typeface="Arial" pitchFamily="34" charset="0"/>
              <a:buChar char="•"/>
            </a:pPr>
            <a:r>
              <a:rPr lang="en-US" sz="1400" b="1" dirty="0" smtClean="0"/>
              <a:t>1 w </a:t>
            </a:r>
            <a:r>
              <a:rPr lang="en-US" sz="1400" b="1" dirty="0" err="1" smtClean="0"/>
              <a:t>Broadwing</a:t>
            </a:r>
            <a:endParaRPr lang="en-US" sz="1400" b="1" dirty="0" smtClean="0"/>
          </a:p>
          <a:p>
            <a:r>
              <a:rPr lang="en-US" sz="1400" b="1" dirty="0" smtClean="0"/>
              <a:t>2 </a:t>
            </a:r>
            <a:r>
              <a:rPr lang="en-US" sz="1400" b="1" dirty="0" err="1" smtClean="0"/>
              <a:t>CenturyLink</a:t>
            </a:r>
            <a:endParaRPr lang="en-US" sz="1400" b="1" dirty="0" smtClean="0"/>
          </a:p>
          <a:p>
            <a:pPr marL="285750" indent="-285750">
              <a:buFont typeface="Arial" pitchFamily="34" charset="0"/>
              <a:buChar char="•"/>
            </a:pPr>
            <a:r>
              <a:rPr lang="en-US" sz="1400" b="1" dirty="0" smtClean="0"/>
              <a:t>1 w AT&amp;T</a:t>
            </a:r>
          </a:p>
          <a:p>
            <a:pPr marL="285750" indent="-285750">
              <a:buFont typeface="Arial" pitchFamily="34" charset="0"/>
              <a:buChar char="•"/>
            </a:pPr>
            <a:r>
              <a:rPr lang="en-US" sz="1400" b="1" dirty="0" smtClean="0"/>
              <a:t>1 old Enron</a:t>
            </a:r>
          </a:p>
          <a:p>
            <a:r>
              <a:rPr lang="en-US" sz="1400" b="1" dirty="0" smtClean="0"/>
              <a:t>1 Sprint</a:t>
            </a:r>
          </a:p>
          <a:p>
            <a:r>
              <a:rPr lang="en-US" sz="1400" b="1" dirty="0" smtClean="0"/>
              <a:t>1 VZB/MCI</a:t>
            </a:r>
          </a:p>
          <a:p>
            <a:r>
              <a:rPr lang="en-US" sz="1400" b="1" dirty="0" smtClean="0"/>
              <a:t>1 McLeod/</a:t>
            </a:r>
            <a:r>
              <a:rPr lang="en-US" sz="1400" b="1" dirty="0" err="1" smtClean="0"/>
              <a:t>PaeTec</a:t>
            </a:r>
            <a:endParaRPr lang="en-US" sz="1400" b="1" dirty="0" smtClean="0"/>
          </a:p>
        </p:txBody>
      </p:sp>
      <p:sp>
        <p:nvSpPr>
          <p:cNvPr id="7" name="TextBox 6"/>
          <p:cNvSpPr txBox="1"/>
          <p:nvPr/>
        </p:nvSpPr>
        <p:spPr>
          <a:xfrm>
            <a:off x="1752600" y="2620480"/>
            <a:ext cx="1668021" cy="307777"/>
          </a:xfrm>
          <a:prstGeom prst="rect">
            <a:avLst/>
          </a:prstGeom>
          <a:solidFill>
            <a:schemeClr val="bg1"/>
          </a:solidFill>
        </p:spPr>
        <p:txBody>
          <a:bodyPr wrap="none" rtlCol="0">
            <a:spAutoFit/>
          </a:bodyPr>
          <a:lstStyle/>
          <a:p>
            <a:r>
              <a:rPr lang="en-US" sz="1400" b="1" dirty="0" smtClean="0"/>
              <a:t>Sprint &amp; </a:t>
            </a:r>
            <a:r>
              <a:rPr lang="en-US" sz="1400" b="1" dirty="0" err="1" smtClean="0"/>
              <a:t>Orig</a:t>
            </a:r>
            <a:r>
              <a:rPr lang="en-US" sz="1400" b="1" dirty="0" smtClean="0"/>
              <a:t> Level3</a:t>
            </a:r>
            <a:endParaRPr lang="en-US" sz="1400" b="1" dirty="0"/>
          </a:p>
        </p:txBody>
      </p:sp>
      <p:sp>
        <p:nvSpPr>
          <p:cNvPr id="8" name="TextBox 7"/>
          <p:cNvSpPr txBox="1"/>
          <p:nvPr/>
        </p:nvSpPr>
        <p:spPr>
          <a:xfrm>
            <a:off x="2168439" y="5410200"/>
            <a:ext cx="1284839" cy="523220"/>
          </a:xfrm>
          <a:prstGeom prst="rect">
            <a:avLst/>
          </a:prstGeom>
          <a:solidFill>
            <a:schemeClr val="bg1"/>
          </a:solidFill>
        </p:spPr>
        <p:txBody>
          <a:bodyPr wrap="none" rtlCol="0">
            <a:spAutoFit/>
          </a:bodyPr>
          <a:lstStyle/>
          <a:p>
            <a:r>
              <a:rPr lang="en-US" sz="1400" b="1" dirty="0" smtClean="0"/>
              <a:t>Verizon/MCI &amp;</a:t>
            </a:r>
          </a:p>
          <a:p>
            <a:r>
              <a:rPr lang="en-US" sz="1400" b="1" dirty="0" err="1" smtClean="0"/>
              <a:t>Wiltel</a:t>
            </a:r>
            <a:r>
              <a:rPr lang="en-US" sz="1400" b="1" dirty="0" smtClean="0"/>
              <a:t>/Level3</a:t>
            </a:r>
            <a:endParaRPr lang="en-US" sz="1400" b="1" dirty="0"/>
          </a:p>
        </p:txBody>
      </p:sp>
      <p:sp>
        <p:nvSpPr>
          <p:cNvPr id="9" name="TextBox 8"/>
          <p:cNvSpPr txBox="1"/>
          <p:nvPr/>
        </p:nvSpPr>
        <p:spPr>
          <a:xfrm>
            <a:off x="6622107" y="1151500"/>
            <a:ext cx="1081386" cy="307777"/>
          </a:xfrm>
          <a:prstGeom prst="rect">
            <a:avLst/>
          </a:prstGeom>
          <a:noFill/>
        </p:spPr>
        <p:txBody>
          <a:bodyPr wrap="none" rtlCol="0">
            <a:spAutoFit/>
          </a:bodyPr>
          <a:lstStyle/>
          <a:p>
            <a:r>
              <a:rPr lang="en-US" sz="1400" b="1" dirty="0" smtClean="0"/>
              <a:t>Horse Creek</a:t>
            </a:r>
            <a:endParaRPr lang="en-US" sz="1400" b="1" dirty="0"/>
          </a:p>
        </p:txBody>
      </p:sp>
      <p:cxnSp>
        <p:nvCxnSpPr>
          <p:cNvPr id="10" name="Straight Arrow Connector 9"/>
          <p:cNvCxnSpPr/>
          <p:nvPr/>
        </p:nvCxnSpPr>
        <p:spPr>
          <a:xfrm flipV="1">
            <a:off x="7703493" y="1151500"/>
            <a:ext cx="366414" cy="1538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5961612"/>
            <a:ext cx="1758495" cy="523220"/>
          </a:xfrm>
          <a:prstGeom prst="rect">
            <a:avLst/>
          </a:prstGeom>
          <a:solidFill>
            <a:schemeClr val="bg1"/>
          </a:solidFill>
        </p:spPr>
        <p:txBody>
          <a:bodyPr wrap="none" rtlCol="0">
            <a:spAutoFit/>
          </a:bodyPr>
          <a:lstStyle/>
          <a:p>
            <a:pPr algn="ctr"/>
            <a:r>
              <a:rPr lang="en-US" sz="1400" b="1" dirty="0" smtClean="0"/>
              <a:t>McLeod/</a:t>
            </a:r>
            <a:r>
              <a:rPr lang="en-US" sz="1400" b="1" dirty="0" err="1" smtClean="0"/>
              <a:t>PaeTec</a:t>
            </a:r>
            <a:r>
              <a:rPr lang="en-US" sz="1400" b="1" dirty="0" smtClean="0"/>
              <a:t> &amp;</a:t>
            </a:r>
          </a:p>
          <a:p>
            <a:pPr algn="ctr"/>
            <a:r>
              <a:rPr lang="en-US" sz="1400" b="1" dirty="0" err="1" smtClean="0"/>
              <a:t>CenturyLink</a:t>
            </a:r>
            <a:r>
              <a:rPr lang="en-US" sz="1400" b="1" dirty="0" smtClean="0"/>
              <a:t> Regional</a:t>
            </a:r>
            <a:endParaRPr lang="en-US" sz="1400" b="1" dirty="0"/>
          </a:p>
        </p:txBody>
      </p:sp>
      <p:cxnSp>
        <p:nvCxnSpPr>
          <p:cNvPr id="13" name="Straight Arrow Connector 12"/>
          <p:cNvCxnSpPr/>
          <p:nvPr/>
        </p:nvCxnSpPr>
        <p:spPr>
          <a:xfrm flipH="1" flipV="1">
            <a:off x="3886200" y="6223222"/>
            <a:ext cx="533400" cy="10137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438400" y="5933420"/>
            <a:ext cx="148210" cy="16258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10858" y="2928257"/>
            <a:ext cx="64242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600" y="2928257"/>
            <a:ext cx="1811201" cy="307777"/>
          </a:xfrm>
          <a:prstGeom prst="rect">
            <a:avLst/>
          </a:prstGeom>
          <a:noFill/>
        </p:spPr>
        <p:txBody>
          <a:bodyPr wrap="none" rtlCol="0">
            <a:spAutoFit/>
          </a:bodyPr>
          <a:lstStyle/>
          <a:p>
            <a:r>
              <a:rPr lang="en-US" sz="1400" b="1" dirty="0" smtClean="0"/>
              <a:t>AT&amp;T 1 &amp; </a:t>
            </a:r>
            <a:r>
              <a:rPr lang="en-US" sz="1400" b="1" dirty="0" err="1" smtClean="0"/>
              <a:t>CenturyLink</a:t>
            </a:r>
            <a:endParaRPr lang="en-US" sz="1400" b="1" dirty="0"/>
          </a:p>
        </p:txBody>
      </p:sp>
      <p:sp>
        <p:nvSpPr>
          <p:cNvPr id="19" name="TextBox 18"/>
          <p:cNvSpPr txBox="1"/>
          <p:nvPr/>
        </p:nvSpPr>
        <p:spPr>
          <a:xfrm>
            <a:off x="4360181" y="1828800"/>
            <a:ext cx="3771610" cy="307777"/>
          </a:xfrm>
          <a:prstGeom prst="rect">
            <a:avLst/>
          </a:prstGeom>
          <a:noFill/>
        </p:spPr>
        <p:txBody>
          <a:bodyPr wrap="none" rtlCol="0">
            <a:spAutoFit/>
          </a:bodyPr>
          <a:lstStyle/>
          <a:p>
            <a:r>
              <a:rPr lang="en-US" sz="1400" b="1" dirty="0" smtClean="0"/>
              <a:t>AT&amp;T 2 &amp; </a:t>
            </a:r>
            <a:r>
              <a:rPr lang="en-US" sz="1400" b="1" dirty="0" err="1" smtClean="0"/>
              <a:t>CenturyLink</a:t>
            </a:r>
            <a:r>
              <a:rPr lang="en-US" sz="1400" b="1" dirty="0" smtClean="0"/>
              <a:t>/Enron, </a:t>
            </a:r>
            <a:r>
              <a:rPr lang="en-US" sz="1400" b="1" dirty="0" err="1" smtClean="0"/>
              <a:t>Broadwing</a:t>
            </a:r>
            <a:r>
              <a:rPr lang="en-US" sz="1400" b="1" dirty="0" smtClean="0"/>
              <a:t>/Level3</a:t>
            </a:r>
            <a:endParaRPr lang="en-US" sz="1400" b="1" dirty="0"/>
          </a:p>
        </p:txBody>
      </p:sp>
      <p:cxnSp>
        <p:nvCxnSpPr>
          <p:cNvPr id="21" name="Straight Arrow Connector 20"/>
          <p:cNvCxnSpPr/>
          <p:nvPr/>
        </p:nvCxnSpPr>
        <p:spPr>
          <a:xfrm flipV="1">
            <a:off x="5715000" y="1600200"/>
            <a:ext cx="76200" cy="28816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92292" y="5367010"/>
            <a:ext cx="714042" cy="307777"/>
          </a:xfrm>
          <a:prstGeom prst="rect">
            <a:avLst/>
          </a:prstGeom>
          <a:noFill/>
        </p:spPr>
        <p:txBody>
          <a:bodyPr wrap="none" rtlCol="0">
            <a:spAutoFit/>
          </a:bodyPr>
          <a:lstStyle/>
          <a:p>
            <a:r>
              <a:rPr lang="en-US" sz="1400" b="1" dirty="0" smtClean="0"/>
              <a:t>AT&amp;T 1</a:t>
            </a:r>
            <a:endParaRPr lang="en-US" sz="1400" b="1" dirty="0"/>
          </a:p>
        </p:txBody>
      </p:sp>
      <p:cxnSp>
        <p:nvCxnSpPr>
          <p:cNvPr id="24" name="Straight Arrow Connector 23"/>
          <p:cNvCxnSpPr/>
          <p:nvPr/>
        </p:nvCxnSpPr>
        <p:spPr>
          <a:xfrm flipH="1">
            <a:off x="6249313" y="5671810"/>
            <a:ext cx="151487" cy="26161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0"/>
          </p:cNvCxnSpPr>
          <p:nvPr/>
        </p:nvCxnSpPr>
        <p:spPr>
          <a:xfrm flipH="1" flipV="1">
            <a:off x="5410200" y="4648200"/>
            <a:ext cx="839113" cy="71881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72322" y="3244334"/>
            <a:ext cx="4322786" cy="369332"/>
          </a:xfrm>
          <a:prstGeom prst="rect">
            <a:avLst/>
          </a:prstGeom>
        </p:spPr>
        <p:txBody>
          <a:bodyPr wrap="none">
            <a:spAutoFit/>
          </a:bodyPr>
          <a:lstStyle/>
          <a:p>
            <a:r>
              <a:rPr lang="en-US" b="1" dirty="0"/>
              <a:t>Work with local city &amp; utility operators </a:t>
            </a:r>
            <a:r>
              <a:rPr lang="en-US" b="1" dirty="0" smtClean="0"/>
              <a:t>to:</a:t>
            </a:r>
            <a:endParaRPr lang="en-US" b="1" dirty="0"/>
          </a:p>
        </p:txBody>
      </p:sp>
    </p:spTree>
    <p:extLst>
      <p:ext uri="{BB962C8B-B14F-4D97-AF65-F5344CB8AC3E}">
        <p14:creationId xmlns:p14="http://schemas.microsoft.com/office/powerpoint/2010/main" val="251382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9" y="685800"/>
            <a:ext cx="9395269" cy="6085644"/>
          </a:xfrm>
          <a:prstGeom prst="rect">
            <a:avLst/>
          </a:prstGeom>
        </p:spPr>
      </p:pic>
      <p:sp>
        <p:nvSpPr>
          <p:cNvPr id="2" name="Slide Number Placeholder 1"/>
          <p:cNvSpPr>
            <a:spLocks noGrp="1"/>
          </p:cNvSpPr>
          <p:nvPr>
            <p:ph type="sldNum" sz="quarter" idx="12"/>
          </p:nvPr>
        </p:nvSpPr>
        <p:spPr/>
        <p:txBody>
          <a:bodyPr/>
          <a:lstStyle/>
          <a:p>
            <a:fld id="{129E3A21-B105-41F8-96D3-1DC8AE631832}" type="slidenum">
              <a:rPr lang="en-US" smtClean="0"/>
              <a:t>61</a:t>
            </a:fld>
            <a:endParaRPr lang="en-US" dirty="0"/>
          </a:p>
        </p:txBody>
      </p:sp>
      <p:sp>
        <p:nvSpPr>
          <p:cNvPr id="4" name="TextBox 3"/>
          <p:cNvSpPr txBox="1"/>
          <p:nvPr/>
        </p:nvSpPr>
        <p:spPr>
          <a:xfrm>
            <a:off x="0" y="0"/>
            <a:ext cx="91440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000" b="1" dirty="0" smtClean="0">
                <a:solidFill>
                  <a:srgbClr val="FF0000"/>
                </a:solidFill>
              </a:rPr>
              <a:t>Identified possible add/drop locations</a:t>
            </a:r>
            <a:endParaRPr lang="en-US" sz="4000" b="1" dirty="0">
              <a:solidFill>
                <a:srgbClr val="FF0000"/>
              </a:solidFill>
            </a:endParaRPr>
          </a:p>
        </p:txBody>
      </p:sp>
      <p:sp>
        <p:nvSpPr>
          <p:cNvPr id="5"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9E3A21-B105-41F8-96D3-1DC8AE631832}" type="slidenum">
              <a:rPr lang="en-US" sz="1800" b="1" smtClean="0"/>
              <a:pPr/>
              <a:t>61</a:t>
            </a:fld>
            <a:endParaRPr lang="en-US" sz="1800" b="1" dirty="0"/>
          </a:p>
        </p:txBody>
      </p:sp>
      <p:sp>
        <p:nvSpPr>
          <p:cNvPr id="6" name="TextBox 5"/>
          <p:cNvSpPr txBox="1"/>
          <p:nvPr/>
        </p:nvSpPr>
        <p:spPr>
          <a:xfrm>
            <a:off x="2286168" y="6048573"/>
            <a:ext cx="833433" cy="307777"/>
          </a:xfrm>
          <a:prstGeom prst="rect">
            <a:avLst/>
          </a:prstGeom>
          <a:solidFill>
            <a:schemeClr val="bg1"/>
          </a:solidFill>
        </p:spPr>
        <p:txBody>
          <a:bodyPr wrap="none" rtlCol="0">
            <a:spAutoFit/>
          </a:bodyPr>
          <a:lstStyle/>
          <a:p>
            <a:pPr algn="ctr"/>
            <a:r>
              <a:rPr lang="en-US" sz="1400" b="1" dirty="0" err="1" smtClean="0">
                <a:solidFill>
                  <a:srgbClr val="FF0000"/>
                </a:solidFill>
              </a:rPr>
              <a:t>VzB</a:t>
            </a:r>
            <a:r>
              <a:rPr lang="en-US" sz="1400" b="1" dirty="0" smtClean="0">
                <a:solidFill>
                  <a:srgbClr val="FF0000"/>
                </a:solidFill>
              </a:rPr>
              <a:t>/MCI</a:t>
            </a:r>
          </a:p>
        </p:txBody>
      </p:sp>
      <p:cxnSp>
        <p:nvCxnSpPr>
          <p:cNvPr id="8" name="Straight Arrow Connector 7"/>
          <p:cNvCxnSpPr>
            <a:stCxn id="6" idx="3"/>
          </p:cNvCxnSpPr>
          <p:nvPr/>
        </p:nvCxnSpPr>
        <p:spPr>
          <a:xfrm>
            <a:off x="3119601" y="6202462"/>
            <a:ext cx="309399" cy="4269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67884" y="3200400"/>
            <a:ext cx="457200" cy="6843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51455" y="2971800"/>
            <a:ext cx="1014060" cy="307777"/>
          </a:xfrm>
          <a:prstGeom prst="rect">
            <a:avLst/>
          </a:prstGeom>
          <a:noFill/>
        </p:spPr>
        <p:txBody>
          <a:bodyPr wrap="none" rtlCol="0">
            <a:spAutoFit/>
          </a:bodyPr>
          <a:lstStyle/>
          <a:p>
            <a:r>
              <a:rPr lang="en-US" sz="1400" b="1" dirty="0" smtClean="0">
                <a:solidFill>
                  <a:srgbClr val="FF0000"/>
                </a:solidFill>
              </a:rPr>
              <a:t>Level3 </a:t>
            </a:r>
            <a:r>
              <a:rPr lang="en-US" sz="1400" b="1" dirty="0" err="1" smtClean="0">
                <a:solidFill>
                  <a:srgbClr val="FF0000"/>
                </a:solidFill>
              </a:rPr>
              <a:t>Orig</a:t>
            </a:r>
            <a:endParaRPr lang="en-US" sz="1400" b="1" dirty="0">
              <a:solidFill>
                <a:srgbClr val="FF0000"/>
              </a:solidFill>
            </a:endParaRPr>
          </a:p>
        </p:txBody>
      </p:sp>
      <p:sp>
        <p:nvSpPr>
          <p:cNvPr id="11" name="TextBox 10"/>
          <p:cNvSpPr txBox="1"/>
          <p:nvPr/>
        </p:nvSpPr>
        <p:spPr>
          <a:xfrm>
            <a:off x="5410200" y="4419600"/>
            <a:ext cx="1075038" cy="523220"/>
          </a:xfrm>
          <a:prstGeom prst="rect">
            <a:avLst/>
          </a:prstGeom>
          <a:solidFill>
            <a:schemeClr val="bg1"/>
          </a:solidFill>
        </p:spPr>
        <p:txBody>
          <a:bodyPr wrap="none" rtlCol="0">
            <a:spAutoFit/>
          </a:bodyPr>
          <a:lstStyle/>
          <a:p>
            <a:r>
              <a:rPr lang="en-US" sz="1400" b="1" dirty="0" err="1" smtClean="0">
                <a:solidFill>
                  <a:srgbClr val="FF0000"/>
                </a:solidFill>
              </a:rPr>
              <a:t>CenturyLink</a:t>
            </a:r>
            <a:endParaRPr lang="en-US" sz="1400" b="1" dirty="0">
              <a:solidFill>
                <a:srgbClr val="FF0000"/>
              </a:solidFill>
            </a:endParaRPr>
          </a:p>
          <a:p>
            <a:r>
              <a:rPr lang="en-US" sz="1400" b="1" dirty="0" smtClean="0">
                <a:solidFill>
                  <a:srgbClr val="FF0000"/>
                </a:solidFill>
              </a:rPr>
              <a:t>4</a:t>
            </a:r>
            <a:r>
              <a:rPr lang="en-US" sz="1400" b="1" baseline="30000" dirty="0" smtClean="0">
                <a:solidFill>
                  <a:srgbClr val="FF0000"/>
                </a:solidFill>
              </a:rPr>
              <a:t>th</a:t>
            </a:r>
            <a:r>
              <a:rPr lang="en-US" sz="1400" b="1" dirty="0" smtClean="0">
                <a:solidFill>
                  <a:srgbClr val="FF0000"/>
                </a:solidFill>
              </a:rPr>
              <a:t> Street</a:t>
            </a:r>
            <a:endParaRPr lang="en-US" sz="1400" b="1" dirty="0">
              <a:solidFill>
                <a:srgbClr val="FF0000"/>
              </a:solidFill>
            </a:endParaRPr>
          </a:p>
        </p:txBody>
      </p:sp>
      <p:cxnSp>
        <p:nvCxnSpPr>
          <p:cNvPr id="12" name="Straight Arrow Connector 11"/>
          <p:cNvCxnSpPr>
            <a:stCxn id="11" idx="1"/>
          </p:cNvCxnSpPr>
          <p:nvPr/>
        </p:nvCxnSpPr>
        <p:spPr>
          <a:xfrm flipH="1" flipV="1">
            <a:off x="4495800" y="4573489"/>
            <a:ext cx="914400" cy="1077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8614" y="2117819"/>
            <a:ext cx="1542923" cy="307777"/>
          </a:xfrm>
          <a:prstGeom prst="rect">
            <a:avLst/>
          </a:prstGeom>
          <a:solidFill>
            <a:schemeClr val="bg1"/>
          </a:solidFill>
        </p:spPr>
        <p:txBody>
          <a:bodyPr wrap="none" rtlCol="0">
            <a:spAutoFit/>
          </a:bodyPr>
          <a:lstStyle/>
          <a:p>
            <a:r>
              <a:rPr lang="en-US" sz="1400" b="1" dirty="0" err="1" smtClean="0">
                <a:solidFill>
                  <a:srgbClr val="FF0000"/>
                </a:solidFill>
              </a:rPr>
              <a:t>Broadwing</a:t>
            </a:r>
            <a:r>
              <a:rPr lang="en-US" sz="1400" b="1" dirty="0" smtClean="0">
                <a:solidFill>
                  <a:srgbClr val="FF0000"/>
                </a:solidFill>
              </a:rPr>
              <a:t>/Level3</a:t>
            </a:r>
            <a:endParaRPr lang="en-US" sz="1400" b="1" dirty="0">
              <a:solidFill>
                <a:srgbClr val="FF0000"/>
              </a:solidFill>
            </a:endParaRPr>
          </a:p>
        </p:txBody>
      </p:sp>
      <p:cxnSp>
        <p:nvCxnSpPr>
          <p:cNvPr id="15" name="Straight Arrow Connector 14"/>
          <p:cNvCxnSpPr/>
          <p:nvPr/>
        </p:nvCxnSpPr>
        <p:spPr>
          <a:xfrm flipH="1" flipV="1">
            <a:off x="5292007" y="1671702"/>
            <a:ext cx="373214" cy="5301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0681" y="2334946"/>
            <a:ext cx="1075038" cy="523220"/>
          </a:xfrm>
          <a:prstGeom prst="rect">
            <a:avLst/>
          </a:prstGeom>
          <a:solidFill>
            <a:schemeClr val="bg1"/>
          </a:solidFill>
        </p:spPr>
        <p:txBody>
          <a:bodyPr wrap="none" rtlCol="0">
            <a:spAutoFit/>
          </a:bodyPr>
          <a:lstStyle/>
          <a:p>
            <a:pPr algn="ctr"/>
            <a:r>
              <a:rPr lang="en-US" sz="1400" b="1" dirty="0" err="1" smtClean="0">
                <a:solidFill>
                  <a:srgbClr val="FF0000"/>
                </a:solidFill>
              </a:rPr>
              <a:t>CenturyLink</a:t>
            </a:r>
            <a:endParaRPr lang="en-US" sz="1400" b="1" dirty="0">
              <a:solidFill>
                <a:srgbClr val="FF0000"/>
              </a:solidFill>
            </a:endParaRPr>
          </a:p>
          <a:p>
            <a:pPr algn="ctr"/>
            <a:r>
              <a:rPr lang="en-US" sz="1400" b="1" dirty="0" smtClean="0">
                <a:solidFill>
                  <a:srgbClr val="FF0000"/>
                </a:solidFill>
              </a:rPr>
              <a:t>&amp; AT&amp;T</a:t>
            </a:r>
            <a:endParaRPr lang="en-US" sz="1400" b="1" dirty="0">
              <a:solidFill>
                <a:srgbClr val="FF0000"/>
              </a:solidFill>
            </a:endParaRPr>
          </a:p>
        </p:txBody>
      </p:sp>
      <p:cxnSp>
        <p:nvCxnSpPr>
          <p:cNvPr id="18" name="Straight Arrow Connector 17"/>
          <p:cNvCxnSpPr/>
          <p:nvPr/>
        </p:nvCxnSpPr>
        <p:spPr>
          <a:xfrm flipH="1">
            <a:off x="76200" y="2858166"/>
            <a:ext cx="453081" cy="304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51872" y="1894114"/>
            <a:ext cx="714042" cy="307777"/>
          </a:xfrm>
          <a:prstGeom prst="rect">
            <a:avLst/>
          </a:prstGeom>
          <a:solidFill>
            <a:schemeClr val="bg1"/>
          </a:solidFill>
        </p:spPr>
        <p:txBody>
          <a:bodyPr wrap="none" rtlCol="0">
            <a:spAutoFit/>
          </a:bodyPr>
          <a:lstStyle/>
          <a:p>
            <a:r>
              <a:rPr lang="en-US" sz="1400" b="1" dirty="0" smtClean="0">
                <a:solidFill>
                  <a:srgbClr val="FF0000"/>
                </a:solidFill>
              </a:rPr>
              <a:t>AT&amp;T 2</a:t>
            </a:r>
            <a:endParaRPr lang="en-US" sz="1400" b="1" dirty="0">
              <a:solidFill>
                <a:srgbClr val="FF0000"/>
              </a:solidFill>
            </a:endParaRPr>
          </a:p>
        </p:txBody>
      </p:sp>
      <p:cxnSp>
        <p:nvCxnSpPr>
          <p:cNvPr id="20" name="Straight Arrow Connector 19"/>
          <p:cNvCxnSpPr>
            <a:stCxn id="19" idx="1"/>
          </p:cNvCxnSpPr>
          <p:nvPr/>
        </p:nvCxnSpPr>
        <p:spPr>
          <a:xfrm flipH="1" flipV="1">
            <a:off x="3692427" y="1295401"/>
            <a:ext cx="459445" cy="7526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253079" y="1066800"/>
            <a:ext cx="54752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000500" y="859482"/>
            <a:ext cx="1075038" cy="523220"/>
          </a:xfrm>
          <a:prstGeom prst="rect">
            <a:avLst/>
          </a:prstGeom>
          <a:solidFill>
            <a:schemeClr val="bg1"/>
          </a:solidFill>
        </p:spPr>
        <p:txBody>
          <a:bodyPr wrap="none" rtlCol="0">
            <a:spAutoFit/>
          </a:bodyPr>
          <a:lstStyle/>
          <a:p>
            <a:pPr algn="ctr"/>
            <a:r>
              <a:rPr lang="en-US" sz="1400" b="1" dirty="0" err="1" smtClean="0">
                <a:solidFill>
                  <a:srgbClr val="FF0000"/>
                </a:solidFill>
              </a:rPr>
              <a:t>CenturyLink</a:t>
            </a:r>
            <a:endParaRPr lang="en-US" sz="1400" b="1" dirty="0" smtClean="0">
              <a:solidFill>
                <a:srgbClr val="FF0000"/>
              </a:solidFill>
            </a:endParaRPr>
          </a:p>
          <a:p>
            <a:pPr algn="ctr"/>
            <a:r>
              <a:rPr lang="en-US" sz="1400" b="1" dirty="0" smtClean="0">
                <a:solidFill>
                  <a:srgbClr val="FF0000"/>
                </a:solidFill>
              </a:rPr>
              <a:t>Enron</a:t>
            </a:r>
            <a:endParaRPr lang="en-US" sz="1400" b="1" dirty="0">
              <a:solidFill>
                <a:srgbClr val="FF0000"/>
              </a:solidFill>
            </a:endParaRPr>
          </a:p>
        </p:txBody>
      </p:sp>
      <p:cxnSp>
        <p:nvCxnSpPr>
          <p:cNvPr id="23" name="Straight Arrow Connector 22"/>
          <p:cNvCxnSpPr/>
          <p:nvPr/>
        </p:nvCxnSpPr>
        <p:spPr>
          <a:xfrm flipH="1" flipV="1">
            <a:off x="3619500" y="878533"/>
            <a:ext cx="381000" cy="3025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29400" y="905648"/>
            <a:ext cx="1590628" cy="954107"/>
          </a:xfrm>
          <a:prstGeom prst="rect">
            <a:avLst/>
          </a:prstGeom>
          <a:solidFill>
            <a:schemeClr val="bg1"/>
          </a:solidFill>
        </p:spPr>
        <p:txBody>
          <a:bodyPr wrap="none" rtlCol="0">
            <a:spAutoFit/>
          </a:bodyPr>
          <a:lstStyle/>
          <a:p>
            <a:r>
              <a:rPr lang="en-US" sz="1400" b="1" dirty="0" err="1" smtClean="0">
                <a:solidFill>
                  <a:srgbClr val="FF0000"/>
                </a:solidFill>
              </a:rPr>
              <a:t>CenturyLink</a:t>
            </a:r>
            <a:r>
              <a:rPr lang="en-US" sz="1400" b="1" dirty="0" smtClean="0">
                <a:solidFill>
                  <a:srgbClr val="FF0000"/>
                </a:solidFill>
              </a:rPr>
              <a:t>/Enron</a:t>
            </a:r>
          </a:p>
          <a:p>
            <a:r>
              <a:rPr lang="en-US" sz="1400" b="1" dirty="0" smtClean="0">
                <a:solidFill>
                  <a:srgbClr val="FF0000"/>
                </a:solidFill>
              </a:rPr>
              <a:t>AT&amp;T 2</a:t>
            </a:r>
          </a:p>
          <a:p>
            <a:r>
              <a:rPr lang="en-US" sz="1400" b="1" dirty="0" err="1" smtClean="0">
                <a:solidFill>
                  <a:srgbClr val="FF0000"/>
                </a:solidFill>
              </a:rPr>
              <a:t>Boradwing</a:t>
            </a:r>
            <a:r>
              <a:rPr lang="en-US" sz="1400" b="1" dirty="0" smtClean="0">
                <a:solidFill>
                  <a:srgbClr val="FF0000"/>
                </a:solidFill>
              </a:rPr>
              <a:t>/Level3</a:t>
            </a:r>
          </a:p>
          <a:p>
            <a:r>
              <a:rPr lang="en-US" sz="1400" b="1" dirty="0" smtClean="0">
                <a:solidFill>
                  <a:srgbClr val="FF0000"/>
                </a:solidFill>
              </a:rPr>
              <a:t>All at Horse Creek</a:t>
            </a:r>
            <a:endParaRPr lang="en-US" sz="1400" b="1" dirty="0">
              <a:solidFill>
                <a:srgbClr val="FF0000"/>
              </a:solidFill>
            </a:endParaRPr>
          </a:p>
        </p:txBody>
      </p:sp>
      <p:cxnSp>
        <p:nvCxnSpPr>
          <p:cNvPr id="27" name="Straight Arrow Connector 26"/>
          <p:cNvCxnSpPr/>
          <p:nvPr/>
        </p:nvCxnSpPr>
        <p:spPr>
          <a:xfrm flipV="1">
            <a:off x="8153400" y="1061086"/>
            <a:ext cx="597718" cy="804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899" y="5334000"/>
            <a:ext cx="1316514" cy="523220"/>
          </a:xfrm>
          <a:prstGeom prst="rect">
            <a:avLst/>
          </a:prstGeom>
          <a:noFill/>
        </p:spPr>
        <p:txBody>
          <a:bodyPr wrap="none" rtlCol="0">
            <a:spAutoFit/>
          </a:bodyPr>
          <a:lstStyle/>
          <a:p>
            <a:r>
              <a:rPr lang="en-US" sz="1400" b="1" dirty="0" err="1" smtClean="0">
                <a:solidFill>
                  <a:srgbClr val="FF0000"/>
                </a:solidFill>
              </a:rPr>
              <a:t>Wiltel</a:t>
            </a:r>
            <a:r>
              <a:rPr lang="en-US" sz="1400" b="1" dirty="0" smtClean="0">
                <a:solidFill>
                  <a:srgbClr val="FF0000"/>
                </a:solidFill>
              </a:rPr>
              <a:t>/Level3</a:t>
            </a:r>
          </a:p>
          <a:p>
            <a:r>
              <a:rPr lang="en-US" sz="1400" b="1" dirty="0" err="1" smtClean="0">
                <a:solidFill>
                  <a:srgbClr val="FF0000"/>
                </a:solidFill>
              </a:rPr>
              <a:t>Herricks</a:t>
            </a:r>
            <a:r>
              <a:rPr lang="en-US" sz="1400" b="1" dirty="0" smtClean="0">
                <a:solidFill>
                  <a:srgbClr val="FF0000"/>
                </a:solidFill>
              </a:rPr>
              <a:t> Rd-I80</a:t>
            </a:r>
            <a:endParaRPr lang="en-US" sz="1400" b="1" dirty="0">
              <a:solidFill>
                <a:srgbClr val="FF0000"/>
              </a:solidFill>
            </a:endParaRPr>
          </a:p>
        </p:txBody>
      </p:sp>
      <p:cxnSp>
        <p:nvCxnSpPr>
          <p:cNvPr id="29" name="Straight Arrow Connector 28"/>
          <p:cNvCxnSpPr/>
          <p:nvPr/>
        </p:nvCxnSpPr>
        <p:spPr>
          <a:xfrm flipH="1" flipV="1">
            <a:off x="76200" y="4419600"/>
            <a:ext cx="152400" cy="9190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970248" y="987623"/>
            <a:ext cx="631840" cy="307777"/>
          </a:xfrm>
          <a:prstGeom prst="rect">
            <a:avLst/>
          </a:prstGeom>
          <a:noFill/>
        </p:spPr>
        <p:txBody>
          <a:bodyPr wrap="none" rtlCol="0">
            <a:spAutoFit/>
          </a:bodyPr>
          <a:lstStyle/>
          <a:p>
            <a:r>
              <a:rPr lang="en-US" sz="1400" b="1" dirty="0" smtClean="0">
                <a:solidFill>
                  <a:srgbClr val="FF0000"/>
                </a:solidFill>
              </a:rPr>
              <a:t>Sprint</a:t>
            </a:r>
            <a:endParaRPr lang="en-US" sz="1400" b="1" dirty="0">
              <a:solidFill>
                <a:srgbClr val="FF0000"/>
              </a:solidFill>
            </a:endParaRPr>
          </a:p>
        </p:txBody>
      </p:sp>
      <p:cxnSp>
        <p:nvCxnSpPr>
          <p:cNvPr id="31" name="Straight Arrow Connector 30"/>
          <p:cNvCxnSpPr/>
          <p:nvPr/>
        </p:nvCxnSpPr>
        <p:spPr>
          <a:xfrm flipV="1">
            <a:off x="2541609" y="987623"/>
            <a:ext cx="577992" cy="133469"/>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3245" y="3748475"/>
            <a:ext cx="1579791" cy="307777"/>
          </a:xfrm>
          <a:prstGeom prst="rect">
            <a:avLst/>
          </a:prstGeom>
          <a:solidFill>
            <a:schemeClr val="bg1"/>
          </a:solidFill>
        </p:spPr>
        <p:txBody>
          <a:bodyPr wrap="none" rtlCol="0">
            <a:spAutoFit/>
          </a:bodyPr>
          <a:lstStyle/>
          <a:p>
            <a:r>
              <a:rPr lang="en-US" sz="1400" b="1" dirty="0" smtClean="0">
                <a:solidFill>
                  <a:srgbClr val="FF0000"/>
                </a:solidFill>
              </a:rPr>
              <a:t>Bresnan/Optimum</a:t>
            </a:r>
            <a:endParaRPr lang="en-US" sz="1400" b="1" dirty="0">
              <a:solidFill>
                <a:srgbClr val="FF0000"/>
              </a:solidFill>
            </a:endParaRPr>
          </a:p>
        </p:txBody>
      </p:sp>
      <p:cxnSp>
        <p:nvCxnSpPr>
          <p:cNvPr id="41" name="Straight Arrow Connector 40"/>
          <p:cNvCxnSpPr>
            <a:stCxn id="39" idx="3"/>
          </p:cNvCxnSpPr>
          <p:nvPr/>
        </p:nvCxnSpPr>
        <p:spPr>
          <a:xfrm>
            <a:off x="2323036" y="3902364"/>
            <a:ext cx="1486964" cy="21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944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nvPr>
        </p:nvGraphicFramePr>
        <p:xfrm>
          <a:off x="1045859" y="3124200"/>
          <a:ext cx="6791325" cy="3138487"/>
        </p:xfrm>
        <a:graphic>
          <a:graphicData uri="http://schemas.openxmlformats.org/presentationml/2006/ole">
            <mc:AlternateContent xmlns:mc="http://schemas.openxmlformats.org/markup-compatibility/2006">
              <mc:Choice xmlns:v="urn:schemas-microsoft-com:vml" Requires="v">
                <p:oleObj spid="_x0000_s4121" name="CorelDRAW!" r:id="rId3" imgW="6793920" imgH="3139920" progId="CDraw5">
                  <p:embed/>
                </p:oleObj>
              </mc:Choice>
              <mc:Fallback>
                <p:oleObj name="CorelDRAW!" r:id="rId3" imgW="6793920" imgH="3139920" progId="CDraw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59" y="3124200"/>
                        <a:ext cx="6791325"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1965852" y="152400"/>
            <a:ext cx="4968348"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err="1" smtClean="0"/>
              <a:t>Optronics</a:t>
            </a:r>
            <a:r>
              <a:rPr lang="en-US" sz="2400" dirty="0" smtClean="0"/>
              <a:t> Options for “Lighting” Fiber </a:t>
            </a:r>
            <a:endParaRPr lang="en-US" sz="2400" dirty="0"/>
          </a:p>
        </p:txBody>
      </p:sp>
      <p:grpSp>
        <p:nvGrpSpPr>
          <p:cNvPr id="9" name="Group 8"/>
          <p:cNvGrpSpPr/>
          <p:nvPr/>
        </p:nvGrpSpPr>
        <p:grpSpPr>
          <a:xfrm>
            <a:off x="1219200" y="914400"/>
            <a:ext cx="6324600" cy="762000"/>
            <a:chOff x="1219200" y="914400"/>
            <a:chExt cx="6324600" cy="762000"/>
          </a:xfrm>
        </p:grpSpPr>
        <p:grpSp>
          <p:nvGrpSpPr>
            <p:cNvPr id="7" name="Group 6"/>
            <p:cNvGrpSpPr/>
            <p:nvPr/>
          </p:nvGrpSpPr>
          <p:grpSpPr>
            <a:xfrm>
              <a:off x="1219200" y="914400"/>
              <a:ext cx="6324600" cy="762000"/>
              <a:chOff x="1676400" y="914400"/>
              <a:chExt cx="5273148" cy="305656"/>
            </a:xfrm>
          </p:grpSpPr>
          <p:sp>
            <p:nvSpPr>
              <p:cNvPr id="3" name="Isosceles Triangle 2"/>
              <p:cNvSpPr/>
              <p:nvPr/>
            </p:nvSpPr>
            <p:spPr>
              <a:xfrm>
                <a:off x="1676400" y="914400"/>
                <a:ext cx="1524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6797148" y="915256"/>
                <a:ext cx="1524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3" idx="5"/>
                <a:endCxn id="5" idx="1"/>
              </p:cNvCxnSpPr>
              <p:nvPr/>
            </p:nvCxnSpPr>
            <p:spPr>
              <a:xfrm>
                <a:off x="1790700" y="1066800"/>
                <a:ext cx="5044548" cy="856"/>
              </a:xfrm>
              <a:prstGeom prst="line">
                <a:avLst/>
              </a:prstGeom>
              <a:ln w="57150" cmpd="dbl"/>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657600" y="914400"/>
              <a:ext cx="1947008" cy="369332"/>
            </a:xfrm>
            <a:prstGeom prst="rect">
              <a:avLst/>
            </a:prstGeom>
            <a:noFill/>
          </p:spPr>
          <p:txBody>
            <a:bodyPr wrap="none" rtlCol="0">
              <a:spAutoFit/>
            </a:bodyPr>
            <a:lstStyle/>
            <a:p>
              <a:r>
                <a:rPr lang="en-US" b="1" dirty="0" smtClean="0"/>
                <a:t>Single Wavelength</a:t>
              </a:r>
              <a:endParaRPr lang="en-US" b="1" dirty="0"/>
            </a:p>
          </p:txBody>
        </p:sp>
      </p:grpSp>
      <p:grpSp>
        <p:nvGrpSpPr>
          <p:cNvPr id="29" name="Group 28"/>
          <p:cNvGrpSpPr/>
          <p:nvPr/>
        </p:nvGrpSpPr>
        <p:grpSpPr>
          <a:xfrm>
            <a:off x="1280206" y="1916668"/>
            <a:ext cx="6324600" cy="978932"/>
            <a:chOff x="1280206" y="1916668"/>
            <a:chExt cx="6324600" cy="978932"/>
          </a:xfrm>
        </p:grpSpPr>
        <p:cxnSp>
          <p:nvCxnSpPr>
            <p:cNvPr id="27" name="Straight Connector 26"/>
            <p:cNvCxnSpPr/>
            <p:nvPr/>
          </p:nvCxnSpPr>
          <p:spPr>
            <a:xfrm>
              <a:off x="1371600" y="2590800"/>
              <a:ext cx="6050418" cy="2134"/>
            </a:xfrm>
            <a:prstGeom prst="line">
              <a:avLst/>
            </a:prstGeom>
            <a:ln w="57150" cmpd="dbl">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47800" y="2743200"/>
              <a:ext cx="6050418" cy="2134"/>
            </a:xfrm>
            <a:prstGeom prst="line">
              <a:avLst/>
            </a:prstGeom>
            <a:ln w="5715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a:off x="1280206" y="2133600"/>
              <a:ext cx="182788" cy="7598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7422018" y="2135734"/>
              <a:ext cx="182788" cy="7598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417297" y="2438400"/>
              <a:ext cx="6050418" cy="2134"/>
            </a:xfrm>
            <a:prstGeom prst="line">
              <a:avLst/>
            </a:prstGeom>
            <a:ln w="57150" cmpd="dbl">
              <a:solidFill>
                <a:srgbClr val="66FF3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0" y="1916668"/>
              <a:ext cx="4353179" cy="369332"/>
            </a:xfrm>
            <a:prstGeom prst="rect">
              <a:avLst/>
            </a:prstGeom>
            <a:noFill/>
          </p:spPr>
          <p:txBody>
            <a:bodyPr wrap="none" rtlCol="0">
              <a:spAutoFit/>
            </a:bodyPr>
            <a:lstStyle/>
            <a:p>
              <a:r>
                <a:rPr lang="en-US" b="1" dirty="0" smtClean="0"/>
                <a:t>Course Wave Division Multiplexing - CWDM</a:t>
              </a:r>
              <a:endParaRPr lang="en-US" b="1" dirty="0"/>
            </a:p>
          </p:txBody>
        </p:sp>
        <p:cxnSp>
          <p:nvCxnSpPr>
            <p:cNvPr id="26" name="Straight Connector 25"/>
            <p:cNvCxnSpPr/>
            <p:nvPr/>
          </p:nvCxnSpPr>
          <p:spPr>
            <a:xfrm>
              <a:off x="1401988" y="2286000"/>
              <a:ext cx="6079068" cy="2134"/>
            </a:xfrm>
            <a:prstGeom prst="line">
              <a:avLst/>
            </a:prstGeom>
            <a:ln w="57150" cmpd="dbl"/>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262307" y="2981980"/>
            <a:ext cx="3563732" cy="523220"/>
          </a:xfrm>
          <a:prstGeom prst="rect">
            <a:avLst/>
          </a:prstGeom>
          <a:noFill/>
          <a:ln>
            <a:solidFill>
              <a:srgbClr val="0070C0"/>
            </a:solidFill>
          </a:ln>
        </p:spPr>
        <p:txBody>
          <a:bodyPr wrap="none" rtlCol="0">
            <a:spAutoFit/>
          </a:bodyPr>
          <a:lstStyle/>
          <a:p>
            <a:r>
              <a:rPr lang="en-US" sz="1400" b="1" dirty="0" smtClean="0"/>
              <a:t>Note – Colors are for emphasis purposes only</a:t>
            </a:r>
          </a:p>
          <a:p>
            <a:r>
              <a:rPr lang="en-US" sz="1400" b="1" dirty="0" smtClean="0"/>
              <a:t>Actual “colors” are “shades” of a single color</a:t>
            </a:r>
            <a:endParaRPr lang="en-US" sz="1400" b="1" dirty="0"/>
          </a:p>
        </p:txBody>
      </p:sp>
      <p:cxnSp>
        <p:nvCxnSpPr>
          <p:cNvPr id="2048" name="Straight Arrow Connector 2047"/>
          <p:cNvCxnSpPr/>
          <p:nvPr/>
        </p:nvCxnSpPr>
        <p:spPr>
          <a:xfrm flipV="1">
            <a:off x="6477000" y="2745334"/>
            <a:ext cx="76200" cy="2366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51" name="Straight Arrow Connector 2050"/>
          <p:cNvCxnSpPr/>
          <p:nvPr/>
        </p:nvCxnSpPr>
        <p:spPr>
          <a:xfrm flipH="1">
            <a:off x="6324600" y="3429000"/>
            <a:ext cx="762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52" name="TextBox 2051"/>
          <p:cNvSpPr txBox="1"/>
          <p:nvPr/>
        </p:nvSpPr>
        <p:spPr>
          <a:xfrm>
            <a:off x="33670" y="3155361"/>
            <a:ext cx="3807324" cy="400110"/>
          </a:xfrm>
          <a:prstGeom prst="rect">
            <a:avLst/>
          </a:prstGeom>
          <a:noFill/>
        </p:spPr>
        <p:txBody>
          <a:bodyPr wrap="none" rtlCol="0">
            <a:spAutoFit/>
          </a:bodyPr>
          <a:lstStyle/>
          <a:p>
            <a:r>
              <a:rPr lang="en-US" sz="2000" b="1" dirty="0" smtClean="0">
                <a:solidFill>
                  <a:schemeClr val="tx2">
                    <a:lumMod val="60000"/>
                    <a:lumOff val="40000"/>
                  </a:schemeClr>
                </a:solidFill>
              </a:rPr>
              <a:t>Dense</a:t>
            </a:r>
            <a:r>
              <a:rPr lang="en-US" sz="2000" b="1" dirty="0" smtClean="0">
                <a:solidFill>
                  <a:srgbClr val="FF0000"/>
                </a:solidFill>
              </a:rPr>
              <a:t> </a:t>
            </a:r>
            <a:r>
              <a:rPr lang="en-US" sz="2000" b="1" dirty="0" smtClean="0">
                <a:solidFill>
                  <a:srgbClr val="66FF33"/>
                </a:solidFill>
              </a:rPr>
              <a:t>Wave</a:t>
            </a:r>
            <a:r>
              <a:rPr lang="en-US" sz="2000" b="1" dirty="0" smtClean="0">
                <a:solidFill>
                  <a:srgbClr val="FF0000"/>
                </a:solidFill>
              </a:rPr>
              <a:t> </a:t>
            </a:r>
            <a:r>
              <a:rPr lang="en-US" sz="2000" b="1" dirty="0" smtClean="0">
                <a:solidFill>
                  <a:srgbClr val="FFC000"/>
                </a:solidFill>
              </a:rPr>
              <a:t>Division</a:t>
            </a:r>
            <a:r>
              <a:rPr lang="en-US" sz="2000" b="1" dirty="0" smtClean="0">
                <a:solidFill>
                  <a:srgbClr val="FF0000"/>
                </a:solidFill>
              </a:rPr>
              <a:t> Multiplexing</a:t>
            </a:r>
            <a:endParaRPr lang="en-US" sz="2000" b="1" dirty="0">
              <a:solidFill>
                <a:srgbClr val="FF0000"/>
              </a:solidFill>
            </a:endParaRPr>
          </a:p>
        </p:txBody>
      </p:sp>
      <p:sp>
        <p:nvSpPr>
          <p:cNvPr id="2053" name="Slide Number Placeholder 2052"/>
          <p:cNvSpPr>
            <a:spLocks noGrp="1"/>
          </p:cNvSpPr>
          <p:nvPr>
            <p:ph type="sldNum" sz="quarter" idx="12"/>
          </p:nvPr>
        </p:nvSpPr>
        <p:spPr/>
        <p:txBody>
          <a:bodyPr/>
          <a:lstStyle/>
          <a:p>
            <a:fld id="{129E3A21-B105-41F8-96D3-1DC8AE631832}" type="slidenum">
              <a:rPr lang="en-US" sz="1800" b="1" smtClean="0"/>
              <a:t>62</a:t>
            </a:fld>
            <a:endParaRPr lang="en-US" sz="1800" b="1" dirty="0"/>
          </a:p>
        </p:txBody>
      </p:sp>
      <p:sp>
        <p:nvSpPr>
          <p:cNvPr id="4" name="TextBox 3"/>
          <p:cNvSpPr txBox="1"/>
          <p:nvPr/>
        </p:nvSpPr>
        <p:spPr>
          <a:xfrm>
            <a:off x="7848601" y="4267200"/>
            <a:ext cx="1295399" cy="1323439"/>
          </a:xfrm>
          <a:prstGeom prst="rect">
            <a:avLst/>
          </a:prstGeom>
          <a:noFill/>
          <a:ln>
            <a:solidFill>
              <a:schemeClr val="accent1"/>
            </a:solidFill>
          </a:ln>
        </p:spPr>
        <p:txBody>
          <a:bodyPr wrap="square" rtlCol="0">
            <a:spAutoFit/>
          </a:bodyPr>
          <a:lstStyle/>
          <a:p>
            <a:r>
              <a:rPr lang="en-US" sz="1600" b="1" dirty="0" smtClean="0"/>
              <a:t>Note: Wavelengths are intercepted 4 at a time.</a:t>
            </a:r>
            <a:endParaRPr lang="en-US" sz="1600" b="1" dirty="0"/>
          </a:p>
        </p:txBody>
      </p:sp>
      <p:cxnSp>
        <p:nvCxnSpPr>
          <p:cNvPr id="11" name="Straight Arrow Connector 10"/>
          <p:cNvCxnSpPr/>
          <p:nvPr/>
        </p:nvCxnSpPr>
        <p:spPr>
          <a:xfrm flipH="1" flipV="1">
            <a:off x="7044173" y="4648200"/>
            <a:ext cx="880627"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255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767508"/>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3" name="Rectangle 2"/>
          <p:cNvSpPr/>
          <p:nvPr/>
        </p:nvSpPr>
        <p:spPr>
          <a:xfrm>
            <a:off x="5943600" y="767508"/>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4" name="Rectangle 3"/>
          <p:cNvSpPr/>
          <p:nvPr/>
        </p:nvSpPr>
        <p:spPr>
          <a:xfrm>
            <a:off x="4419600" y="7620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5" name="Rectangle 4"/>
          <p:cNvSpPr/>
          <p:nvPr/>
        </p:nvSpPr>
        <p:spPr>
          <a:xfrm>
            <a:off x="3005769" y="7620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6" name="Rounded Rectangle 5"/>
          <p:cNvSpPr/>
          <p:nvPr/>
        </p:nvSpPr>
        <p:spPr>
          <a:xfrm>
            <a:off x="3552825" y="2977308"/>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Primary Carrier</a:t>
            </a:r>
          </a:p>
          <a:p>
            <a:pPr algn="ctr"/>
            <a:r>
              <a:rPr lang="en-US" dirty="0" smtClean="0"/>
              <a:t>TDM-Optical Router</a:t>
            </a:r>
            <a:endParaRPr lang="en-US" dirty="0"/>
          </a:p>
        </p:txBody>
      </p:sp>
      <p:sp>
        <p:nvSpPr>
          <p:cNvPr id="7" name="Rectangle 6"/>
          <p:cNvSpPr/>
          <p:nvPr/>
        </p:nvSpPr>
        <p:spPr>
          <a:xfrm>
            <a:off x="331424" y="5334000"/>
            <a:ext cx="735376"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8" name="Rectangle 7"/>
          <p:cNvSpPr/>
          <p:nvPr/>
        </p:nvSpPr>
        <p:spPr>
          <a:xfrm>
            <a:off x="7620000" y="5334000"/>
            <a:ext cx="735376"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10" name="Straight Connector 9"/>
          <p:cNvCxnSpPr>
            <a:stCxn id="7" idx="3"/>
            <a:endCxn id="8" idx="1"/>
          </p:cNvCxnSpPr>
          <p:nvPr/>
        </p:nvCxnSpPr>
        <p:spPr>
          <a:xfrm>
            <a:off x="1066800" y="5600700"/>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715000"/>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 idx="2"/>
          </p:cNvCxnSpPr>
          <p:nvPr/>
        </p:nvCxnSpPr>
        <p:spPr>
          <a:xfrm>
            <a:off x="2019300" y="1300908"/>
            <a:ext cx="1810944" cy="990600"/>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a:off x="3577269" y="1295400"/>
            <a:ext cx="571500" cy="996108"/>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2"/>
          </p:cNvCxnSpPr>
          <p:nvPr/>
        </p:nvCxnSpPr>
        <p:spPr>
          <a:xfrm flipH="1">
            <a:off x="4572000" y="1295400"/>
            <a:ext cx="419100" cy="996108"/>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 idx="2"/>
          </p:cNvCxnSpPr>
          <p:nvPr/>
        </p:nvCxnSpPr>
        <p:spPr>
          <a:xfrm flipH="1">
            <a:off x="4876800" y="1300908"/>
            <a:ext cx="1638300" cy="990600"/>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812029"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5543550"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120887"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088488" y="555892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519376"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50264"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381152"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362700" y="555433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1353555" y="6065570"/>
            <a:ext cx="6554358" cy="369332"/>
          </a:xfrm>
          <a:prstGeom prst="rect">
            <a:avLst/>
          </a:prstGeom>
          <a:solidFill>
            <a:srgbClr val="FF66FF"/>
          </a:solidFill>
          <a:ln>
            <a:solidFill>
              <a:schemeClr val="tx1"/>
            </a:solidFill>
          </a:ln>
        </p:spPr>
        <p:txBody>
          <a:bodyPr wrap="none" rtlCol="0">
            <a:spAutoFit/>
          </a:bodyPr>
          <a:lstStyle/>
          <a:p>
            <a:r>
              <a:rPr lang="en-US" b="1" dirty="0" smtClean="0"/>
              <a:t>Existing Splice Points in Carrier’s or underlying owner’s Fiber Route</a:t>
            </a:r>
            <a:endParaRPr lang="en-US" b="1" dirty="0"/>
          </a:p>
        </p:txBody>
      </p:sp>
      <p:cxnSp>
        <p:nvCxnSpPr>
          <p:cNvPr id="42" name="Straight Arrow Connector 41"/>
          <p:cNvCxnSpPr>
            <a:stCxn id="40" idx="1"/>
            <a:endCxn id="38" idx="5"/>
          </p:cNvCxnSpPr>
          <p:nvPr/>
        </p:nvCxnSpPr>
        <p:spPr>
          <a:xfrm flipV="1">
            <a:off x="1353555" y="5757722"/>
            <a:ext cx="157679" cy="492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6" idx="5"/>
          </p:cNvCxnSpPr>
          <p:nvPr/>
        </p:nvCxnSpPr>
        <p:spPr>
          <a:xfrm flipH="1" flipV="1">
            <a:off x="2649458" y="5757722"/>
            <a:ext cx="122914" cy="307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1" idx="3"/>
          </p:cNvCxnSpPr>
          <p:nvPr/>
        </p:nvCxnSpPr>
        <p:spPr>
          <a:xfrm flipV="1">
            <a:off x="3164688" y="5757722"/>
            <a:ext cx="515230" cy="307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2" idx="3"/>
          </p:cNvCxnSpPr>
          <p:nvPr/>
        </p:nvCxnSpPr>
        <p:spPr>
          <a:xfrm flipV="1">
            <a:off x="4343400" y="5757722"/>
            <a:ext cx="490947" cy="307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3"/>
            <a:endCxn id="34" idx="3"/>
          </p:cNvCxnSpPr>
          <p:nvPr/>
        </p:nvCxnSpPr>
        <p:spPr>
          <a:xfrm flipH="1" flipV="1">
            <a:off x="7143205" y="5757722"/>
            <a:ext cx="764708" cy="492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552825" y="2291508"/>
            <a:ext cx="173355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Primary Carrier</a:t>
            </a:r>
            <a:endParaRPr lang="en-US" dirty="0"/>
          </a:p>
        </p:txBody>
      </p:sp>
      <p:sp>
        <p:nvSpPr>
          <p:cNvPr id="13" name="TextBox 12"/>
          <p:cNvSpPr txBox="1"/>
          <p:nvPr/>
        </p:nvSpPr>
        <p:spPr>
          <a:xfrm>
            <a:off x="2154891" y="1460511"/>
            <a:ext cx="413896" cy="369332"/>
          </a:xfrm>
          <a:prstGeom prst="rect">
            <a:avLst/>
          </a:prstGeom>
          <a:noFill/>
        </p:spPr>
        <p:txBody>
          <a:bodyPr wrap="none" rtlCol="0">
            <a:spAutoFit/>
          </a:bodyPr>
          <a:lstStyle/>
          <a:p>
            <a:r>
              <a:rPr lang="en-US" dirty="0" smtClean="0"/>
              <a:t>T1</a:t>
            </a:r>
            <a:endParaRPr lang="en-US" dirty="0"/>
          </a:p>
        </p:txBody>
      </p:sp>
      <p:sp>
        <p:nvSpPr>
          <p:cNvPr id="41" name="TextBox 40"/>
          <p:cNvSpPr txBox="1"/>
          <p:nvPr/>
        </p:nvSpPr>
        <p:spPr>
          <a:xfrm>
            <a:off x="3396104" y="1460511"/>
            <a:ext cx="413896" cy="369332"/>
          </a:xfrm>
          <a:prstGeom prst="rect">
            <a:avLst/>
          </a:prstGeom>
          <a:noFill/>
        </p:spPr>
        <p:txBody>
          <a:bodyPr wrap="none" rtlCol="0">
            <a:spAutoFit/>
          </a:bodyPr>
          <a:lstStyle/>
          <a:p>
            <a:r>
              <a:rPr lang="en-US" dirty="0" smtClean="0"/>
              <a:t>T1</a:t>
            </a:r>
            <a:endParaRPr lang="en-US" dirty="0"/>
          </a:p>
        </p:txBody>
      </p:sp>
      <p:sp>
        <p:nvSpPr>
          <p:cNvPr id="43" name="TextBox 42"/>
          <p:cNvSpPr txBox="1"/>
          <p:nvPr/>
        </p:nvSpPr>
        <p:spPr>
          <a:xfrm>
            <a:off x="4386704" y="1593335"/>
            <a:ext cx="413896" cy="369332"/>
          </a:xfrm>
          <a:prstGeom prst="rect">
            <a:avLst/>
          </a:prstGeom>
          <a:noFill/>
        </p:spPr>
        <p:txBody>
          <a:bodyPr wrap="none" rtlCol="0">
            <a:spAutoFit/>
          </a:bodyPr>
          <a:lstStyle/>
          <a:p>
            <a:r>
              <a:rPr lang="en-US" dirty="0" smtClean="0"/>
              <a:t>T1</a:t>
            </a:r>
            <a:endParaRPr lang="en-US" dirty="0"/>
          </a:p>
        </p:txBody>
      </p:sp>
      <p:sp>
        <p:nvSpPr>
          <p:cNvPr id="44" name="TextBox 43"/>
          <p:cNvSpPr txBox="1"/>
          <p:nvPr/>
        </p:nvSpPr>
        <p:spPr>
          <a:xfrm>
            <a:off x="5668524" y="1645177"/>
            <a:ext cx="550151" cy="646331"/>
          </a:xfrm>
          <a:prstGeom prst="rect">
            <a:avLst/>
          </a:prstGeom>
          <a:noFill/>
        </p:spPr>
        <p:txBody>
          <a:bodyPr wrap="none" rtlCol="0">
            <a:spAutoFit/>
          </a:bodyPr>
          <a:lstStyle/>
          <a:p>
            <a:r>
              <a:rPr lang="en-US" dirty="0" smtClean="0"/>
              <a:t>T3/</a:t>
            </a:r>
          </a:p>
          <a:p>
            <a:r>
              <a:rPr lang="en-US" dirty="0" smtClean="0"/>
              <a:t>DS3</a:t>
            </a:r>
          </a:p>
        </p:txBody>
      </p:sp>
      <p:cxnSp>
        <p:nvCxnSpPr>
          <p:cNvPr id="15" name="Straight Connector 14"/>
          <p:cNvCxnSpPr>
            <a:endCxn id="33" idx="0"/>
          </p:cNvCxnSpPr>
          <p:nvPr/>
        </p:nvCxnSpPr>
        <p:spPr>
          <a:xfrm>
            <a:off x="4991100" y="3756185"/>
            <a:ext cx="628650" cy="1806415"/>
          </a:xfrm>
          <a:prstGeom prst="line">
            <a:avLst/>
          </a:prstGeom>
          <a:ln w="57150" cmpd="db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164688" y="3751595"/>
            <a:ext cx="569112" cy="1802743"/>
          </a:xfrm>
          <a:prstGeom prst="line">
            <a:avLst/>
          </a:prstGeom>
          <a:ln w="57150" cmpd="db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54262" y="4876800"/>
            <a:ext cx="1527278" cy="338554"/>
          </a:xfrm>
          <a:prstGeom prst="rect">
            <a:avLst/>
          </a:prstGeom>
          <a:noFill/>
          <a:ln>
            <a:solidFill>
              <a:schemeClr val="accent1"/>
            </a:solidFill>
          </a:ln>
        </p:spPr>
        <p:txBody>
          <a:bodyPr wrap="none" rtlCol="0">
            <a:spAutoFit/>
          </a:bodyPr>
          <a:lstStyle/>
          <a:p>
            <a:r>
              <a:rPr lang="en-US" sz="1600" b="1" dirty="0" smtClean="0"/>
              <a:t>Existing T Splice</a:t>
            </a:r>
          </a:p>
        </p:txBody>
      </p:sp>
      <p:sp>
        <p:nvSpPr>
          <p:cNvPr id="46" name="TextBox 45"/>
          <p:cNvSpPr txBox="1"/>
          <p:nvPr/>
        </p:nvSpPr>
        <p:spPr>
          <a:xfrm>
            <a:off x="1828800" y="4630578"/>
            <a:ext cx="1527278" cy="338554"/>
          </a:xfrm>
          <a:prstGeom prst="rect">
            <a:avLst/>
          </a:prstGeom>
          <a:noFill/>
          <a:ln>
            <a:solidFill>
              <a:schemeClr val="accent1"/>
            </a:solidFill>
          </a:ln>
        </p:spPr>
        <p:txBody>
          <a:bodyPr wrap="none" rtlCol="0">
            <a:spAutoFit/>
          </a:bodyPr>
          <a:lstStyle/>
          <a:p>
            <a:r>
              <a:rPr lang="en-US" sz="1600" b="1" dirty="0" smtClean="0"/>
              <a:t>Existing T Splice</a:t>
            </a:r>
          </a:p>
        </p:txBody>
      </p:sp>
      <p:sp>
        <p:nvSpPr>
          <p:cNvPr id="23" name="TextBox 22"/>
          <p:cNvSpPr txBox="1"/>
          <p:nvPr/>
        </p:nvSpPr>
        <p:spPr>
          <a:xfrm>
            <a:off x="195943" y="152400"/>
            <a:ext cx="8752114" cy="523220"/>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dirty="0" smtClean="0">
                <a:solidFill>
                  <a:srgbClr val="FF0000"/>
                </a:solidFill>
              </a:rPr>
              <a:t>Example of a Carrier’s Services with Access to Fiber Route</a:t>
            </a:r>
            <a:endParaRPr lang="en-US" sz="2800" b="1" dirty="0">
              <a:solidFill>
                <a:srgbClr val="FF0000"/>
              </a:solidFill>
            </a:endParaRPr>
          </a:p>
        </p:txBody>
      </p:sp>
      <p:sp>
        <p:nvSpPr>
          <p:cNvPr id="9" name="Slide Number Placeholder 8"/>
          <p:cNvSpPr>
            <a:spLocks noGrp="1"/>
          </p:cNvSpPr>
          <p:nvPr>
            <p:ph type="sldNum" sz="quarter" idx="12"/>
          </p:nvPr>
        </p:nvSpPr>
        <p:spPr/>
        <p:txBody>
          <a:bodyPr/>
          <a:lstStyle/>
          <a:p>
            <a:fld id="{129E3A21-B105-41F8-96D3-1DC8AE631832}" type="slidenum">
              <a:rPr lang="en-US" sz="1800" b="1" smtClean="0"/>
              <a:t>63</a:t>
            </a:fld>
            <a:endParaRPr lang="en-US" sz="1800" b="1" dirty="0"/>
          </a:p>
        </p:txBody>
      </p:sp>
      <p:cxnSp>
        <p:nvCxnSpPr>
          <p:cNvPr id="17" name="Straight Arrow Connector 16"/>
          <p:cNvCxnSpPr>
            <a:stCxn id="46" idx="2"/>
            <a:endCxn id="35" idx="1"/>
          </p:cNvCxnSpPr>
          <p:nvPr/>
        </p:nvCxnSpPr>
        <p:spPr>
          <a:xfrm>
            <a:off x="2592439" y="4969132"/>
            <a:ext cx="518367" cy="623274"/>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33" idx="7"/>
          </p:cNvCxnSpPr>
          <p:nvPr/>
        </p:nvCxnSpPr>
        <p:spPr>
          <a:xfrm flipH="1">
            <a:off x="5673632" y="5215354"/>
            <a:ext cx="422368" cy="380724"/>
          </a:xfrm>
          <a:prstGeom prst="straightConnector1">
            <a:avLst/>
          </a:prstGeom>
          <a:ln w="285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762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2954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3" name="Rectangle 2"/>
          <p:cNvSpPr/>
          <p:nvPr/>
        </p:nvSpPr>
        <p:spPr>
          <a:xfrm>
            <a:off x="5791200" y="12954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4" name="Rectangle 3"/>
          <p:cNvSpPr/>
          <p:nvPr/>
        </p:nvSpPr>
        <p:spPr>
          <a:xfrm>
            <a:off x="4267200" y="1289892"/>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5" name="Rectangle 4"/>
          <p:cNvSpPr/>
          <p:nvPr/>
        </p:nvSpPr>
        <p:spPr>
          <a:xfrm>
            <a:off x="2853369" y="1289892"/>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cxnSp>
        <p:nvCxnSpPr>
          <p:cNvPr id="16" name="Straight Connector 15"/>
          <p:cNvCxnSpPr>
            <a:stCxn id="2" idx="2"/>
          </p:cNvCxnSpPr>
          <p:nvPr/>
        </p:nvCxnSpPr>
        <p:spPr>
          <a:xfrm>
            <a:off x="1866900" y="1828800"/>
            <a:ext cx="1810944" cy="990600"/>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a:off x="3424869" y="1823292"/>
            <a:ext cx="571500" cy="996108"/>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2"/>
          </p:cNvCxnSpPr>
          <p:nvPr/>
        </p:nvCxnSpPr>
        <p:spPr>
          <a:xfrm flipH="1">
            <a:off x="4419600" y="1823292"/>
            <a:ext cx="419100" cy="996108"/>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 idx="2"/>
          </p:cNvCxnSpPr>
          <p:nvPr/>
        </p:nvCxnSpPr>
        <p:spPr>
          <a:xfrm flipH="1">
            <a:off x="4693874" y="1828800"/>
            <a:ext cx="1668826" cy="990600"/>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31424" y="5604698"/>
            <a:ext cx="8023952" cy="1100902"/>
            <a:chOff x="331424" y="5334000"/>
            <a:chExt cx="8023952" cy="1100902"/>
          </a:xfrm>
        </p:grpSpPr>
        <p:sp>
          <p:nvSpPr>
            <p:cNvPr id="7" name="Rectangle 6"/>
            <p:cNvSpPr/>
            <p:nvPr/>
          </p:nvSpPr>
          <p:spPr>
            <a:xfrm>
              <a:off x="331424" y="5334000"/>
              <a:ext cx="735376"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8" name="Rectangle 7"/>
            <p:cNvSpPr/>
            <p:nvPr/>
          </p:nvSpPr>
          <p:spPr>
            <a:xfrm>
              <a:off x="7620000" y="5334000"/>
              <a:ext cx="735376"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10" name="Straight Connector 9"/>
            <p:cNvCxnSpPr>
              <a:stCxn id="7" idx="3"/>
              <a:endCxn id="8" idx="1"/>
            </p:cNvCxnSpPr>
            <p:nvPr/>
          </p:nvCxnSpPr>
          <p:spPr>
            <a:xfrm>
              <a:off x="1066800" y="5600700"/>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715000"/>
              <a:ext cx="65532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12029"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543550"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120887"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88488" y="555892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19376"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50264"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81152" y="5562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362700" y="5554338"/>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569253" y="6065570"/>
              <a:ext cx="2124621" cy="369332"/>
            </a:xfrm>
            <a:prstGeom prst="rect">
              <a:avLst/>
            </a:prstGeom>
            <a:noFill/>
            <a:ln>
              <a:solidFill>
                <a:schemeClr val="tx1"/>
              </a:solidFill>
            </a:ln>
          </p:spPr>
          <p:txBody>
            <a:bodyPr wrap="none" rtlCol="0">
              <a:spAutoFit/>
            </a:bodyPr>
            <a:lstStyle/>
            <a:p>
              <a:r>
                <a:rPr lang="en-US" dirty="0" smtClean="0"/>
                <a:t>Existing Splice Points</a:t>
              </a:r>
              <a:endParaRPr lang="en-US" dirty="0"/>
            </a:p>
          </p:txBody>
        </p:sp>
        <p:cxnSp>
          <p:nvCxnSpPr>
            <p:cNvPr id="42" name="Straight Arrow Connector 41"/>
            <p:cNvCxnSpPr>
              <a:stCxn id="40" idx="1"/>
              <a:endCxn id="38" idx="5"/>
            </p:cNvCxnSpPr>
            <p:nvPr/>
          </p:nvCxnSpPr>
          <p:spPr>
            <a:xfrm flipH="1" flipV="1">
              <a:off x="1511234" y="5757722"/>
              <a:ext cx="1058019" cy="492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6" idx="5"/>
            </p:cNvCxnSpPr>
            <p:nvPr/>
          </p:nvCxnSpPr>
          <p:spPr>
            <a:xfrm flipH="1" flipV="1">
              <a:off x="2649458" y="5757722"/>
              <a:ext cx="122914" cy="307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1" idx="3"/>
            </p:cNvCxnSpPr>
            <p:nvPr/>
          </p:nvCxnSpPr>
          <p:spPr>
            <a:xfrm flipV="1">
              <a:off x="3164688" y="5757722"/>
              <a:ext cx="515230" cy="307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2" idx="3"/>
            </p:cNvCxnSpPr>
            <p:nvPr/>
          </p:nvCxnSpPr>
          <p:spPr>
            <a:xfrm flipV="1">
              <a:off x="4343400" y="5757722"/>
              <a:ext cx="490947" cy="307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3"/>
              <a:endCxn id="34" idx="3"/>
            </p:cNvCxnSpPr>
            <p:nvPr/>
          </p:nvCxnSpPr>
          <p:spPr>
            <a:xfrm flipV="1">
              <a:off x="4693874" y="5757722"/>
              <a:ext cx="2449331" cy="492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024504" y="1981200"/>
            <a:ext cx="413896" cy="369332"/>
          </a:xfrm>
          <a:prstGeom prst="rect">
            <a:avLst/>
          </a:prstGeom>
          <a:noFill/>
        </p:spPr>
        <p:txBody>
          <a:bodyPr wrap="none" rtlCol="0">
            <a:spAutoFit/>
          </a:bodyPr>
          <a:lstStyle/>
          <a:p>
            <a:r>
              <a:rPr lang="en-US" dirty="0" smtClean="0"/>
              <a:t>T1</a:t>
            </a:r>
            <a:endParaRPr lang="en-US" dirty="0"/>
          </a:p>
        </p:txBody>
      </p:sp>
      <p:sp>
        <p:nvSpPr>
          <p:cNvPr id="43" name="TextBox 42"/>
          <p:cNvSpPr txBox="1"/>
          <p:nvPr/>
        </p:nvSpPr>
        <p:spPr>
          <a:xfrm>
            <a:off x="3319904" y="2057400"/>
            <a:ext cx="413896" cy="369332"/>
          </a:xfrm>
          <a:prstGeom prst="rect">
            <a:avLst/>
          </a:prstGeom>
          <a:noFill/>
        </p:spPr>
        <p:txBody>
          <a:bodyPr wrap="none" rtlCol="0">
            <a:spAutoFit/>
          </a:bodyPr>
          <a:lstStyle/>
          <a:p>
            <a:r>
              <a:rPr lang="en-US" dirty="0" smtClean="0"/>
              <a:t>T1</a:t>
            </a:r>
            <a:endParaRPr lang="en-US" dirty="0"/>
          </a:p>
        </p:txBody>
      </p:sp>
      <p:sp>
        <p:nvSpPr>
          <p:cNvPr id="44" name="TextBox 43"/>
          <p:cNvSpPr txBox="1"/>
          <p:nvPr/>
        </p:nvSpPr>
        <p:spPr>
          <a:xfrm>
            <a:off x="4572000" y="2136680"/>
            <a:ext cx="413896" cy="369332"/>
          </a:xfrm>
          <a:prstGeom prst="rect">
            <a:avLst/>
          </a:prstGeom>
          <a:noFill/>
        </p:spPr>
        <p:txBody>
          <a:bodyPr wrap="none" rtlCol="0">
            <a:spAutoFit/>
          </a:bodyPr>
          <a:lstStyle/>
          <a:p>
            <a:r>
              <a:rPr lang="en-US" dirty="0" smtClean="0"/>
              <a:t>T1</a:t>
            </a:r>
            <a:endParaRPr lang="en-US" dirty="0"/>
          </a:p>
        </p:txBody>
      </p:sp>
      <p:sp>
        <p:nvSpPr>
          <p:cNvPr id="46" name="TextBox 45"/>
          <p:cNvSpPr txBox="1"/>
          <p:nvPr/>
        </p:nvSpPr>
        <p:spPr>
          <a:xfrm>
            <a:off x="5774449" y="2057771"/>
            <a:ext cx="550151" cy="646331"/>
          </a:xfrm>
          <a:prstGeom prst="rect">
            <a:avLst/>
          </a:prstGeom>
          <a:noFill/>
        </p:spPr>
        <p:txBody>
          <a:bodyPr wrap="none" rtlCol="0">
            <a:spAutoFit/>
          </a:bodyPr>
          <a:lstStyle/>
          <a:p>
            <a:r>
              <a:rPr lang="en-US" dirty="0" smtClean="0"/>
              <a:t>T3/</a:t>
            </a:r>
          </a:p>
          <a:p>
            <a:r>
              <a:rPr lang="en-US" dirty="0" smtClean="0"/>
              <a:t>DS3</a:t>
            </a:r>
          </a:p>
        </p:txBody>
      </p:sp>
      <p:sp>
        <p:nvSpPr>
          <p:cNvPr id="48" name="Rounded Rectangle 47"/>
          <p:cNvSpPr/>
          <p:nvPr/>
        </p:nvSpPr>
        <p:spPr>
          <a:xfrm>
            <a:off x="3352800" y="2819400"/>
            <a:ext cx="173355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Primary </a:t>
            </a:r>
          </a:p>
          <a:p>
            <a:pPr algn="ctr"/>
            <a:r>
              <a:rPr lang="en-US" dirty="0" smtClean="0"/>
              <a:t>Carrier</a:t>
            </a:r>
            <a:endParaRPr lang="en-US" dirty="0"/>
          </a:p>
        </p:txBody>
      </p:sp>
      <p:sp>
        <p:nvSpPr>
          <p:cNvPr id="50" name="Rectangle 49"/>
          <p:cNvSpPr/>
          <p:nvPr/>
        </p:nvSpPr>
        <p:spPr>
          <a:xfrm>
            <a:off x="331423" y="4072078"/>
            <a:ext cx="735376" cy="533400"/>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52" name="Rectangle 51"/>
          <p:cNvSpPr/>
          <p:nvPr/>
        </p:nvSpPr>
        <p:spPr>
          <a:xfrm>
            <a:off x="7619999" y="4072078"/>
            <a:ext cx="735376" cy="533400"/>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53" name="Straight Connector 52"/>
          <p:cNvCxnSpPr>
            <a:stCxn id="50" idx="3"/>
            <a:endCxn id="52" idx="1"/>
          </p:cNvCxnSpPr>
          <p:nvPr/>
        </p:nvCxnSpPr>
        <p:spPr>
          <a:xfrm>
            <a:off x="1066799" y="4338778"/>
            <a:ext cx="6553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66799" y="4453078"/>
            <a:ext cx="6553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657599"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812028"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543549"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120886"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088487" y="4297006"/>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519375"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950263"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381151" y="430067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362699" y="4292416"/>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569252" y="4803648"/>
            <a:ext cx="2392322" cy="369332"/>
          </a:xfrm>
          <a:prstGeom prst="rect">
            <a:avLst/>
          </a:prstGeom>
          <a:solidFill>
            <a:schemeClr val="accent2"/>
          </a:solidFill>
          <a:ln>
            <a:solidFill>
              <a:schemeClr val="accent2"/>
            </a:solidFill>
          </a:ln>
        </p:spPr>
        <p:txBody>
          <a:bodyPr wrap="none" rtlCol="0">
            <a:spAutoFit/>
          </a:bodyPr>
          <a:lstStyle/>
          <a:p>
            <a:r>
              <a:rPr lang="en-US" dirty="0" smtClean="0"/>
              <a:t>L3 Existing Splice Points</a:t>
            </a:r>
            <a:endParaRPr lang="en-US" dirty="0"/>
          </a:p>
        </p:txBody>
      </p:sp>
      <p:cxnSp>
        <p:nvCxnSpPr>
          <p:cNvPr id="65" name="Straight Arrow Connector 64"/>
          <p:cNvCxnSpPr>
            <a:stCxn id="64" idx="1"/>
            <a:endCxn id="62" idx="5"/>
          </p:cNvCxnSpPr>
          <p:nvPr/>
        </p:nvCxnSpPr>
        <p:spPr>
          <a:xfrm flipH="1" flipV="1">
            <a:off x="1511233" y="4495800"/>
            <a:ext cx="1058019" cy="49251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0" idx="5"/>
          </p:cNvCxnSpPr>
          <p:nvPr/>
        </p:nvCxnSpPr>
        <p:spPr>
          <a:xfrm flipH="1" flipV="1">
            <a:off x="2649457" y="4495800"/>
            <a:ext cx="122914"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55" idx="3"/>
          </p:cNvCxnSpPr>
          <p:nvPr/>
        </p:nvCxnSpPr>
        <p:spPr>
          <a:xfrm flipV="1">
            <a:off x="3164687" y="4495800"/>
            <a:ext cx="515230"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56" idx="3"/>
          </p:cNvCxnSpPr>
          <p:nvPr/>
        </p:nvCxnSpPr>
        <p:spPr>
          <a:xfrm flipV="1">
            <a:off x="4343399" y="4495800"/>
            <a:ext cx="490947"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4" idx="3"/>
            <a:endCxn id="58" idx="3"/>
          </p:cNvCxnSpPr>
          <p:nvPr/>
        </p:nvCxnSpPr>
        <p:spPr>
          <a:xfrm flipV="1">
            <a:off x="4961574" y="4495800"/>
            <a:ext cx="2181630" cy="49251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938227" y="2772861"/>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Local Carrier</a:t>
            </a:r>
          </a:p>
          <a:p>
            <a:pPr algn="ctr"/>
            <a:r>
              <a:rPr lang="en-US" dirty="0" smtClean="0"/>
              <a:t>Optical Router</a:t>
            </a:r>
            <a:endParaRPr lang="en-US" dirty="0"/>
          </a:p>
        </p:txBody>
      </p:sp>
      <p:cxnSp>
        <p:nvCxnSpPr>
          <p:cNvPr id="21" name="Straight Connector 20"/>
          <p:cNvCxnSpPr>
            <a:stCxn id="70" idx="3"/>
            <a:endCxn id="48" idx="1"/>
          </p:cNvCxnSpPr>
          <p:nvPr/>
        </p:nvCxnSpPr>
        <p:spPr>
          <a:xfrm>
            <a:off x="2671776" y="3162300"/>
            <a:ext cx="681024" cy="0"/>
          </a:xfrm>
          <a:prstGeom prst="line">
            <a:avLst/>
          </a:prstGeom>
          <a:ln w="7620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59" idx="1"/>
          </p:cNvCxnSpPr>
          <p:nvPr/>
        </p:nvCxnSpPr>
        <p:spPr>
          <a:xfrm>
            <a:off x="1511234" y="3551738"/>
            <a:ext cx="1599571" cy="778746"/>
          </a:xfrm>
          <a:prstGeom prst="line">
            <a:avLst/>
          </a:prstGeom>
          <a:ln w="5715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55" idx="7"/>
          </p:cNvCxnSpPr>
          <p:nvPr/>
        </p:nvCxnSpPr>
        <p:spPr>
          <a:xfrm>
            <a:off x="2311019" y="3551738"/>
            <a:ext cx="1476662" cy="782418"/>
          </a:xfrm>
          <a:prstGeom prst="line">
            <a:avLst/>
          </a:prstGeom>
          <a:ln w="5715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996369" y="3702746"/>
            <a:ext cx="1888337" cy="369332"/>
          </a:xfrm>
          <a:prstGeom prst="rect">
            <a:avLst/>
          </a:prstGeom>
          <a:noFill/>
          <a:ln>
            <a:solidFill>
              <a:schemeClr val="accent2"/>
            </a:solidFill>
          </a:ln>
        </p:spPr>
        <p:txBody>
          <a:bodyPr wrap="none" rtlCol="0">
            <a:spAutoFit/>
          </a:bodyPr>
          <a:lstStyle/>
          <a:p>
            <a:r>
              <a:rPr lang="en-US" dirty="0" smtClean="0"/>
              <a:t>Carrier Local Fiber</a:t>
            </a:r>
            <a:endParaRPr lang="en-US" dirty="0"/>
          </a:p>
        </p:txBody>
      </p:sp>
      <p:cxnSp>
        <p:nvCxnSpPr>
          <p:cNvPr id="75" name="Elbow Connector 74"/>
          <p:cNvCxnSpPr/>
          <p:nvPr/>
        </p:nvCxnSpPr>
        <p:spPr>
          <a:xfrm rot="10800000">
            <a:off x="3012289" y="3200400"/>
            <a:ext cx="984081" cy="502346"/>
          </a:xfrm>
          <a:prstGeom prst="bentConnector3">
            <a:avLst>
              <a:gd name="adj1" fmla="val 98026"/>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3" idx="1"/>
          </p:cNvCxnSpPr>
          <p:nvPr/>
        </p:nvCxnSpPr>
        <p:spPr>
          <a:xfrm flipH="1">
            <a:off x="3088487" y="3887412"/>
            <a:ext cx="907882"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2649457" y="4072078"/>
            <a:ext cx="1346913"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129E3A21-B105-41F8-96D3-1DC8AE631832}" type="slidenum">
              <a:rPr lang="en-US" sz="1800" b="1" smtClean="0"/>
              <a:t>64</a:t>
            </a:fld>
            <a:endParaRPr lang="en-US" sz="1800" b="1" dirty="0"/>
          </a:p>
        </p:txBody>
      </p:sp>
      <p:sp>
        <p:nvSpPr>
          <p:cNvPr id="71" name="TextBox 70"/>
          <p:cNvSpPr txBox="1"/>
          <p:nvPr/>
        </p:nvSpPr>
        <p:spPr>
          <a:xfrm>
            <a:off x="195943" y="152400"/>
            <a:ext cx="8752114" cy="523220"/>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b="1" dirty="0" smtClean="0">
                <a:solidFill>
                  <a:srgbClr val="FF0000"/>
                </a:solidFill>
              </a:rPr>
              <a:t>Example of a Carrier’s Services with Access to Fiber Route</a:t>
            </a:r>
            <a:endParaRPr lang="en-US" sz="2800" b="1" dirty="0">
              <a:solidFill>
                <a:srgbClr val="FF0000"/>
              </a:solidFill>
            </a:endParaRPr>
          </a:p>
        </p:txBody>
      </p:sp>
    </p:spTree>
    <p:extLst>
      <p:ext uri="{BB962C8B-B14F-4D97-AF65-F5344CB8AC3E}">
        <p14:creationId xmlns:p14="http://schemas.microsoft.com/office/powerpoint/2010/main" val="2076028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Arrow Connector 73"/>
          <p:cNvCxnSpPr/>
          <p:nvPr/>
        </p:nvCxnSpPr>
        <p:spPr>
          <a:xfrm flipH="1" flipV="1">
            <a:off x="2102333" y="2298700"/>
            <a:ext cx="717067" cy="67996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29679" y="10414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3" name="Rectangle 2"/>
          <p:cNvSpPr/>
          <p:nvPr/>
        </p:nvSpPr>
        <p:spPr>
          <a:xfrm>
            <a:off x="5225479" y="10414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4" name="Rectangle 3"/>
          <p:cNvSpPr/>
          <p:nvPr/>
        </p:nvSpPr>
        <p:spPr>
          <a:xfrm>
            <a:off x="3701479" y="1035892"/>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5" name="Rectangle 4"/>
          <p:cNvSpPr/>
          <p:nvPr/>
        </p:nvSpPr>
        <p:spPr>
          <a:xfrm>
            <a:off x="2287648" y="1035892"/>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7" name="Rectangle 6"/>
          <p:cNvSpPr/>
          <p:nvPr/>
        </p:nvSpPr>
        <p:spPr>
          <a:xfrm>
            <a:off x="331424" y="5461000"/>
            <a:ext cx="735376" cy="533400"/>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8" name="Rectangle 7"/>
          <p:cNvSpPr/>
          <p:nvPr/>
        </p:nvSpPr>
        <p:spPr>
          <a:xfrm>
            <a:off x="7620000" y="5461000"/>
            <a:ext cx="735376" cy="533400"/>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10" name="Straight Connector 9"/>
          <p:cNvCxnSpPr>
            <a:stCxn id="7" idx="3"/>
            <a:endCxn id="8" idx="1"/>
          </p:cNvCxnSpPr>
          <p:nvPr/>
        </p:nvCxnSpPr>
        <p:spPr>
          <a:xfrm>
            <a:off x="1066800" y="5727700"/>
            <a:ext cx="6553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842000"/>
            <a:ext cx="6553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 idx="2"/>
          </p:cNvCxnSpPr>
          <p:nvPr/>
        </p:nvCxnSpPr>
        <p:spPr>
          <a:xfrm>
            <a:off x="1301179" y="1574800"/>
            <a:ext cx="0" cy="1325061"/>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flipH="1">
            <a:off x="1457352" y="1569292"/>
            <a:ext cx="1401796" cy="1330569"/>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12029"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543550"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120887"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88488" y="568592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19376"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50264"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81152" y="5689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362700" y="568133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569253" y="6192570"/>
            <a:ext cx="2776850" cy="369332"/>
          </a:xfrm>
          <a:prstGeom prst="rect">
            <a:avLst/>
          </a:prstGeom>
          <a:solidFill>
            <a:schemeClr val="accent2"/>
          </a:solidFill>
          <a:ln>
            <a:solidFill>
              <a:schemeClr val="accent2"/>
            </a:solidFill>
          </a:ln>
        </p:spPr>
        <p:txBody>
          <a:bodyPr wrap="none" rtlCol="0">
            <a:spAutoFit/>
          </a:bodyPr>
          <a:lstStyle/>
          <a:p>
            <a:r>
              <a:rPr lang="en-US" dirty="0" smtClean="0"/>
              <a:t>Level3 Existing Splice Points</a:t>
            </a:r>
            <a:endParaRPr lang="en-US" dirty="0"/>
          </a:p>
        </p:txBody>
      </p:sp>
      <p:cxnSp>
        <p:nvCxnSpPr>
          <p:cNvPr id="42" name="Straight Arrow Connector 41"/>
          <p:cNvCxnSpPr>
            <a:stCxn id="40" idx="1"/>
            <a:endCxn id="38" idx="5"/>
          </p:cNvCxnSpPr>
          <p:nvPr/>
        </p:nvCxnSpPr>
        <p:spPr>
          <a:xfrm flipH="1" flipV="1">
            <a:off x="1511234" y="5884722"/>
            <a:ext cx="1058019" cy="49251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6" idx="5"/>
          </p:cNvCxnSpPr>
          <p:nvPr/>
        </p:nvCxnSpPr>
        <p:spPr>
          <a:xfrm flipH="1" flipV="1">
            <a:off x="2649458" y="5884722"/>
            <a:ext cx="122914"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1" idx="3"/>
          </p:cNvCxnSpPr>
          <p:nvPr/>
        </p:nvCxnSpPr>
        <p:spPr>
          <a:xfrm flipV="1">
            <a:off x="3164688" y="5884722"/>
            <a:ext cx="515230"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2" idx="3"/>
          </p:cNvCxnSpPr>
          <p:nvPr/>
        </p:nvCxnSpPr>
        <p:spPr>
          <a:xfrm flipV="1">
            <a:off x="4343400" y="5884722"/>
            <a:ext cx="490947"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3"/>
            <a:endCxn id="34" idx="3"/>
          </p:cNvCxnSpPr>
          <p:nvPr/>
        </p:nvCxnSpPr>
        <p:spPr>
          <a:xfrm flipV="1">
            <a:off x="5346103" y="5884722"/>
            <a:ext cx="1797102" cy="49251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3673" y="3694577"/>
            <a:ext cx="1964577" cy="338554"/>
          </a:xfrm>
          <a:prstGeom prst="rect">
            <a:avLst/>
          </a:prstGeom>
          <a:noFill/>
        </p:spPr>
        <p:txBody>
          <a:bodyPr wrap="none" rtlCol="0">
            <a:spAutoFit/>
          </a:bodyPr>
          <a:lstStyle/>
          <a:p>
            <a:r>
              <a:rPr lang="en-US" sz="1600" b="1" dirty="0" smtClean="0"/>
              <a:t>Single Wave = 2.5 gig</a:t>
            </a:r>
            <a:endParaRPr lang="en-US" sz="1600" b="1" dirty="0"/>
          </a:p>
        </p:txBody>
      </p:sp>
      <p:sp>
        <p:nvSpPr>
          <p:cNvPr id="50" name="Rounded Rectangle 49"/>
          <p:cNvSpPr/>
          <p:nvPr/>
        </p:nvSpPr>
        <p:spPr>
          <a:xfrm>
            <a:off x="3743325" y="1955800"/>
            <a:ext cx="173355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Primary </a:t>
            </a:r>
          </a:p>
          <a:p>
            <a:pPr algn="ctr"/>
            <a:r>
              <a:rPr lang="en-US" dirty="0" smtClean="0"/>
              <a:t>Carrier</a:t>
            </a:r>
            <a:endParaRPr lang="en-US" dirty="0"/>
          </a:p>
        </p:txBody>
      </p:sp>
      <p:sp>
        <p:nvSpPr>
          <p:cNvPr id="52" name="TextBox 51"/>
          <p:cNvSpPr txBox="1"/>
          <p:nvPr/>
        </p:nvSpPr>
        <p:spPr>
          <a:xfrm>
            <a:off x="16873" y="-19449"/>
            <a:ext cx="9144000" cy="954107"/>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smtClean="0">
                <a:solidFill>
                  <a:srgbClr val="FF0000"/>
                </a:solidFill>
              </a:rPr>
              <a:t>Local Carrier Fiber bypass primary carrier’s with Access to 3</a:t>
            </a:r>
            <a:r>
              <a:rPr lang="en-US" sz="2800" b="1" baseline="30000" dirty="0" smtClean="0">
                <a:solidFill>
                  <a:srgbClr val="FF0000"/>
                </a:solidFill>
              </a:rPr>
              <a:t>rd</a:t>
            </a:r>
            <a:r>
              <a:rPr lang="en-US" sz="2800" b="1" dirty="0" smtClean="0">
                <a:solidFill>
                  <a:srgbClr val="FF0000"/>
                </a:solidFill>
              </a:rPr>
              <a:t> Party Fiber Route</a:t>
            </a:r>
            <a:endParaRPr lang="en-US" sz="2800" b="1" dirty="0">
              <a:solidFill>
                <a:srgbClr val="FF0000"/>
              </a:solidFill>
            </a:endParaRPr>
          </a:p>
        </p:txBody>
      </p:sp>
      <p:sp>
        <p:nvSpPr>
          <p:cNvPr id="53" name="Rounded Rectangle 52"/>
          <p:cNvSpPr/>
          <p:nvPr/>
        </p:nvSpPr>
        <p:spPr>
          <a:xfrm>
            <a:off x="938227" y="2899861"/>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Local Carrier</a:t>
            </a:r>
          </a:p>
          <a:p>
            <a:pPr algn="ctr"/>
            <a:r>
              <a:rPr lang="en-US" dirty="0" smtClean="0"/>
              <a:t>Optical Router</a:t>
            </a:r>
            <a:endParaRPr lang="en-US" dirty="0"/>
          </a:p>
        </p:txBody>
      </p:sp>
      <p:cxnSp>
        <p:nvCxnSpPr>
          <p:cNvPr id="64" name="Straight Arrow Connector 63"/>
          <p:cNvCxnSpPr>
            <a:endCxn id="53" idx="0"/>
          </p:cNvCxnSpPr>
          <p:nvPr/>
        </p:nvCxnSpPr>
        <p:spPr>
          <a:xfrm flipH="1">
            <a:off x="1805002" y="1574800"/>
            <a:ext cx="2614598" cy="132506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Elbow Connector 65"/>
          <p:cNvCxnSpPr>
            <a:endCxn id="53" idx="3"/>
          </p:cNvCxnSpPr>
          <p:nvPr/>
        </p:nvCxnSpPr>
        <p:spPr>
          <a:xfrm rot="10800000" flipV="1">
            <a:off x="2671776" y="1574800"/>
            <a:ext cx="3424224" cy="1714500"/>
          </a:xfrm>
          <a:prstGeom prst="bentConnector3">
            <a:avLst>
              <a:gd name="adj1" fmla="val -107"/>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57310" y="2794000"/>
            <a:ext cx="1888337" cy="369332"/>
          </a:xfrm>
          <a:prstGeom prst="rect">
            <a:avLst/>
          </a:prstGeom>
          <a:solidFill>
            <a:schemeClr val="bg1"/>
          </a:solidFill>
          <a:ln>
            <a:solidFill>
              <a:schemeClr val="accent2"/>
            </a:solidFill>
          </a:ln>
        </p:spPr>
        <p:txBody>
          <a:bodyPr wrap="none" rtlCol="0">
            <a:spAutoFit/>
          </a:bodyPr>
          <a:lstStyle/>
          <a:p>
            <a:r>
              <a:rPr lang="en-US" dirty="0" smtClean="0"/>
              <a:t>Carrier Local Fiber</a:t>
            </a:r>
            <a:endParaRPr lang="en-US" dirty="0"/>
          </a:p>
        </p:txBody>
      </p:sp>
      <p:cxnSp>
        <p:nvCxnSpPr>
          <p:cNvPr id="70" name="Straight Arrow Connector 69"/>
          <p:cNvCxnSpPr/>
          <p:nvPr/>
        </p:nvCxnSpPr>
        <p:spPr>
          <a:xfrm>
            <a:off x="4645647" y="3163332"/>
            <a:ext cx="166382" cy="125967"/>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8" idx="1"/>
          </p:cNvCxnSpPr>
          <p:nvPr/>
        </p:nvCxnSpPr>
        <p:spPr>
          <a:xfrm flipH="1" flipV="1">
            <a:off x="1301179" y="2565400"/>
            <a:ext cx="1456131" cy="41326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2757310" y="2432050"/>
            <a:ext cx="101838" cy="36195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35" idx="1"/>
          </p:cNvCxnSpPr>
          <p:nvPr/>
        </p:nvCxnSpPr>
        <p:spPr>
          <a:xfrm>
            <a:off x="2287648" y="3694577"/>
            <a:ext cx="823158" cy="2024829"/>
          </a:xfrm>
          <a:prstGeom prst="straightConnector1">
            <a:avLst/>
          </a:prstGeom>
          <a:ln w="5715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endCxn id="31" idx="1"/>
          </p:cNvCxnSpPr>
          <p:nvPr/>
        </p:nvCxnSpPr>
        <p:spPr>
          <a:xfrm>
            <a:off x="2649458" y="3556000"/>
            <a:ext cx="1030460" cy="2167078"/>
          </a:xfrm>
          <a:prstGeom prst="straightConnector1">
            <a:avLst/>
          </a:prstGeom>
          <a:ln w="5715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6457950" y="6610351"/>
            <a:ext cx="2057400" cy="365125"/>
          </a:xfrm>
        </p:spPr>
        <p:txBody>
          <a:bodyPr/>
          <a:lstStyle/>
          <a:p>
            <a:fld id="{129E3A21-B105-41F8-96D3-1DC8AE631832}" type="slidenum">
              <a:rPr lang="en-US" sz="1800" b="1" smtClean="0"/>
              <a:t>65</a:t>
            </a:fld>
            <a:endParaRPr lang="en-US" sz="1800" b="1" dirty="0"/>
          </a:p>
        </p:txBody>
      </p:sp>
    </p:spTree>
    <p:extLst>
      <p:ext uri="{BB962C8B-B14F-4D97-AF65-F5344CB8AC3E}">
        <p14:creationId xmlns:p14="http://schemas.microsoft.com/office/powerpoint/2010/main" val="1005182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Arrow Connector 73"/>
          <p:cNvCxnSpPr/>
          <p:nvPr/>
        </p:nvCxnSpPr>
        <p:spPr>
          <a:xfrm flipH="1" flipV="1">
            <a:off x="2102333" y="2425700"/>
            <a:ext cx="717067" cy="67996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29679" y="11684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3" name="Rectangle 2"/>
          <p:cNvSpPr/>
          <p:nvPr/>
        </p:nvSpPr>
        <p:spPr>
          <a:xfrm>
            <a:off x="5225479" y="1168400"/>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4" name="Rectangle 3"/>
          <p:cNvSpPr/>
          <p:nvPr/>
        </p:nvSpPr>
        <p:spPr>
          <a:xfrm>
            <a:off x="3701479" y="1162892"/>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5" name="Rectangle 4"/>
          <p:cNvSpPr/>
          <p:nvPr/>
        </p:nvSpPr>
        <p:spPr>
          <a:xfrm>
            <a:off x="2287648" y="1162892"/>
            <a:ext cx="1143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Customer site</a:t>
            </a:r>
          </a:p>
        </p:txBody>
      </p:sp>
      <p:sp>
        <p:nvSpPr>
          <p:cNvPr id="7" name="Rectangle 6"/>
          <p:cNvSpPr/>
          <p:nvPr/>
        </p:nvSpPr>
        <p:spPr>
          <a:xfrm>
            <a:off x="331424" y="5588000"/>
            <a:ext cx="735376" cy="533400"/>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8" name="Rectangle 7"/>
          <p:cNvSpPr/>
          <p:nvPr/>
        </p:nvSpPr>
        <p:spPr>
          <a:xfrm>
            <a:off x="7620000" y="5588000"/>
            <a:ext cx="735376" cy="533400"/>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10" name="Straight Connector 9"/>
          <p:cNvCxnSpPr>
            <a:stCxn id="7" idx="3"/>
            <a:endCxn id="8" idx="1"/>
          </p:cNvCxnSpPr>
          <p:nvPr/>
        </p:nvCxnSpPr>
        <p:spPr>
          <a:xfrm>
            <a:off x="1066800" y="5854700"/>
            <a:ext cx="6553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969000"/>
            <a:ext cx="6553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 idx="2"/>
          </p:cNvCxnSpPr>
          <p:nvPr/>
        </p:nvCxnSpPr>
        <p:spPr>
          <a:xfrm>
            <a:off x="1301179" y="1701800"/>
            <a:ext cx="0" cy="1325061"/>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flipH="1">
            <a:off x="1457352" y="1696292"/>
            <a:ext cx="1401796" cy="1330569"/>
          </a:xfrm>
          <a:prstGeom prst="line">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12029"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543550"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120887"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88488" y="581292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19376"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50264"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81152" y="5816600"/>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362700" y="5808338"/>
            <a:ext cx="152400" cy="2286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569253" y="6319570"/>
            <a:ext cx="2776850" cy="369332"/>
          </a:xfrm>
          <a:prstGeom prst="rect">
            <a:avLst/>
          </a:prstGeom>
          <a:solidFill>
            <a:schemeClr val="accent2"/>
          </a:solidFill>
          <a:ln>
            <a:solidFill>
              <a:schemeClr val="accent2"/>
            </a:solidFill>
          </a:ln>
        </p:spPr>
        <p:txBody>
          <a:bodyPr wrap="none" rtlCol="0">
            <a:spAutoFit/>
          </a:bodyPr>
          <a:lstStyle/>
          <a:p>
            <a:r>
              <a:rPr lang="en-US" dirty="0" smtClean="0"/>
              <a:t>Level3 Existing Splice Points</a:t>
            </a:r>
            <a:endParaRPr lang="en-US" dirty="0"/>
          </a:p>
        </p:txBody>
      </p:sp>
      <p:cxnSp>
        <p:nvCxnSpPr>
          <p:cNvPr id="42" name="Straight Arrow Connector 41"/>
          <p:cNvCxnSpPr>
            <a:stCxn id="40" idx="1"/>
            <a:endCxn id="38" idx="5"/>
          </p:cNvCxnSpPr>
          <p:nvPr/>
        </p:nvCxnSpPr>
        <p:spPr>
          <a:xfrm flipH="1" flipV="1">
            <a:off x="1511234" y="6011722"/>
            <a:ext cx="1058019" cy="49251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6" idx="5"/>
          </p:cNvCxnSpPr>
          <p:nvPr/>
        </p:nvCxnSpPr>
        <p:spPr>
          <a:xfrm flipH="1" flipV="1">
            <a:off x="2649458" y="6011722"/>
            <a:ext cx="122914"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1" idx="3"/>
          </p:cNvCxnSpPr>
          <p:nvPr/>
        </p:nvCxnSpPr>
        <p:spPr>
          <a:xfrm flipV="1">
            <a:off x="3164688" y="6011722"/>
            <a:ext cx="515230"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2" idx="3"/>
          </p:cNvCxnSpPr>
          <p:nvPr/>
        </p:nvCxnSpPr>
        <p:spPr>
          <a:xfrm flipV="1">
            <a:off x="4343400" y="6011722"/>
            <a:ext cx="490947" cy="307848"/>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3"/>
            <a:endCxn id="34" idx="3"/>
          </p:cNvCxnSpPr>
          <p:nvPr/>
        </p:nvCxnSpPr>
        <p:spPr>
          <a:xfrm flipV="1">
            <a:off x="5346103" y="6011722"/>
            <a:ext cx="1797102" cy="492514"/>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3673" y="3821577"/>
            <a:ext cx="1964577" cy="338554"/>
          </a:xfrm>
          <a:prstGeom prst="rect">
            <a:avLst/>
          </a:prstGeom>
          <a:noFill/>
        </p:spPr>
        <p:txBody>
          <a:bodyPr wrap="none" rtlCol="0">
            <a:spAutoFit/>
          </a:bodyPr>
          <a:lstStyle/>
          <a:p>
            <a:r>
              <a:rPr lang="en-US" sz="1600" b="1" dirty="0" smtClean="0"/>
              <a:t>Single Wave = 2.5 gig</a:t>
            </a:r>
            <a:endParaRPr lang="en-US" sz="1600" b="1" dirty="0"/>
          </a:p>
        </p:txBody>
      </p:sp>
      <p:sp>
        <p:nvSpPr>
          <p:cNvPr id="50" name="Rounded Rectangle 49"/>
          <p:cNvSpPr/>
          <p:nvPr/>
        </p:nvSpPr>
        <p:spPr>
          <a:xfrm>
            <a:off x="3743325" y="2082800"/>
            <a:ext cx="173355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Primary</a:t>
            </a:r>
          </a:p>
          <a:p>
            <a:pPr algn="ctr"/>
            <a:r>
              <a:rPr lang="en-US" dirty="0" smtClean="0"/>
              <a:t>Carrier</a:t>
            </a:r>
            <a:endParaRPr lang="en-US" dirty="0"/>
          </a:p>
        </p:txBody>
      </p:sp>
      <p:sp>
        <p:nvSpPr>
          <p:cNvPr id="52" name="TextBox 51"/>
          <p:cNvSpPr txBox="1"/>
          <p:nvPr/>
        </p:nvSpPr>
        <p:spPr>
          <a:xfrm>
            <a:off x="152400" y="152400"/>
            <a:ext cx="8721727" cy="954107"/>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solidFill>
                  <a:srgbClr val="FF0000"/>
                </a:solidFill>
              </a:rPr>
              <a:t>Local Carrier Fiber bypass Primary Carrier with Access to 3</a:t>
            </a:r>
            <a:r>
              <a:rPr lang="en-US" sz="2800" baseline="30000" dirty="0" smtClean="0">
                <a:solidFill>
                  <a:srgbClr val="FF0000"/>
                </a:solidFill>
              </a:rPr>
              <a:t>rd</a:t>
            </a:r>
            <a:r>
              <a:rPr lang="en-US" sz="2800" dirty="0" smtClean="0">
                <a:solidFill>
                  <a:srgbClr val="FF0000"/>
                </a:solidFill>
              </a:rPr>
              <a:t> Party Fiber Route at Huts</a:t>
            </a:r>
            <a:endParaRPr lang="en-US" sz="2800" dirty="0">
              <a:solidFill>
                <a:srgbClr val="FF0000"/>
              </a:solidFill>
            </a:endParaRPr>
          </a:p>
        </p:txBody>
      </p:sp>
      <p:sp>
        <p:nvSpPr>
          <p:cNvPr id="53" name="Rounded Rectangle 52"/>
          <p:cNvSpPr/>
          <p:nvPr/>
        </p:nvSpPr>
        <p:spPr>
          <a:xfrm>
            <a:off x="938227" y="3026861"/>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Local Carrier</a:t>
            </a:r>
          </a:p>
          <a:p>
            <a:pPr algn="ctr"/>
            <a:r>
              <a:rPr lang="en-US" dirty="0" smtClean="0"/>
              <a:t>Optical Router</a:t>
            </a:r>
            <a:endParaRPr lang="en-US" dirty="0"/>
          </a:p>
        </p:txBody>
      </p:sp>
      <p:cxnSp>
        <p:nvCxnSpPr>
          <p:cNvPr id="64" name="Straight Arrow Connector 63"/>
          <p:cNvCxnSpPr>
            <a:endCxn id="53" idx="0"/>
          </p:cNvCxnSpPr>
          <p:nvPr/>
        </p:nvCxnSpPr>
        <p:spPr>
          <a:xfrm flipH="1">
            <a:off x="1805002" y="1701800"/>
            <a:ext cx="2614598" cy="132506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Elbow Connector 65"/>
          <p:cNvCxnSpPr>
            <a:endCxn id="53" idx="3"/>
          </p:cNvCxnSpPr>
          <p:nvPr/>
        </p:nvCxnSpPr>
        <p:spPr>
          <a:xfrm rot="10800000" flipV="1">
            <a:off x="2671776" y="1701800"/>
            <a:ext cx="3424224" cy="1714500"/>
          </a:xfrm>
          <a:prstGeom prst="bentConnector3">
            <a:avLst>
              <a:gd name="adj1" fmla="val -107"/>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757310" y="2921000"/>
            <a:ext cx="1888337" cy="369332"/>
          </a:xfrm>
          <a:prstGeom prst="rect">
            <a:avLst/>
          </a:prstGeom>
          <a:solidFill>
            <a:schemeClr val="bg1"/>
          </a:solidFill>
          <a:ln>
            <a:solidFill>
              <a:schemeClr val="accent2"/>
            </a:solidFill>
          </a:ln>
        </p:spPr>
        <p:txBody>
          <a:bodyPr wrap="none" rtlCol="0">
            <a:spAutoFit/>
          </a:bodyPr>
          <a:lstStyle/>
          <a:p>
            <a:r>
              <a:rPr lang="en-US" dirty="0" smtClean="0"/>
              <a:t>Carrier Local Fiber</a:t>
            </a:r>
            <a:endParaRPr lang="en-US" dirty="0"/>
          </a:p>
        </p:txBody>
      </p:sp>
      <p:cxnSp>
        <p:nvCxnSpPr>
          <p:cNvPr id="70" name="Straight Arrow Connector 69"/>
          <p:cNvCxnSpPr/>
          <p:nvPr/>
        </p:nvCxnSpPr>
        <p:spPr>
          <a:xfrm>
            <a:off x="4645647" y="3290332"/>
            <a:ext cx="166382" cy="125967"/>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8" idx="1"/>
          </p:cNvCxnSpPr>
          <p:nvPr/>
        </p:nvCxnSpPr>
        <p:spPr>
          <a:xfrm flipH="1" flipV="1">
            <a:off x="1301179" y="2692400"/>
            <a:ext cx="1456131" cy="413266"/>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2757310" y="2559050"/>
            <a:ext cx="101838" cy="36195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7" name="Elbow Connector 96"/>
          <p:cNvCxnSpPr/>
          <p:nvPr/>
        </p:nvCxnSpPr>
        <p:spPr>
          <a:xfrm>
            <a:off x="2671776" y="3683000"/>
            <a:ext cx="5024424" cy="1905000"/>
          </a:xfrm>
          <a:prstGeom prst="bentConnector3">
            <a:avLst>
              <a:gd name="adj1" fmla="val 50000"/>
            </a:avLst>
          </a:prstGeom>
          <a:ln w="5715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lbow Connector 11"/>
          <p:cNvCxnSpPr>
            <a:endCxn id="7" idx="0"/>
          </p:cNvCxnSpPr>
          <p:nvPr/>
        </p:nvCxnSpPr>
        <p:spPr>
          <a:xfrm rot="5400000">
            <a:off x="696778" y="3823911"/>
            <a:ext cx="1766423" cy="1761754"/>
          </a:xfrm>
          <a:prstGeom prst="bentConnector3">
            <a:avLst/>
          </a:prstGeom>
          <a:ln w="57150" cmpd="dbl">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6438900" y="6364394"/>
            <a:ext cx="2057400" cy="365125"/>
          </a:xfrm>
        </p:spPr>
        <p:txBody>
          <a:bodyPr/>
          <a:lstStyle/>
          <a:p>
            <a:fld id="{129E3A21-B105-41F8-96D3-1DC8AE631832}" type="slidenum">
              <a:rPr lang="en-US" sz="1800" b="1" smtClean="0"/>
              <a:t>66</a:t>
            </a:fld>
            <a:endParaRPr lang="en-US" sz="1800" b="1" dirty="0"/>
          </a:p>
        </p:txBody>
      </p:sp>
      <p:sp>
        <p:nvSpPr>
          <p:cNvPr id="46" name="TextBox 45"/>
          <p:cNvSpPr txBox="1"/>
          <p:nvPr/>
        </p:nvSpPr>
        <p:spPr>
          <a:xfrm>
            <a:off x="6058490" y="3530600"/>
            <a:ext cx="2971799" cy="1569660"/>
          </a:xfrm>
          <a:prstGeom prst="rect">
            <a:avLst/>
          </a:prstGeom>
          <a:solidFill>
            <a:srgbClr val="FFFF00"/>
          </a:solidFill>
          <a:ln>
            <a:solidFill>
              <a:srgbClr val="C00000"/>
            </a:solidFill>
          </a:ln>
        </p:spPr>
        <p:txBody>
          <a:bodyPr wrap="square" rtlCol="0">
            <a:spAutoFit/>
          </a:bodyPr>
          <a:lstStyle/>
          <a:p>
            <a:r>
              <a:rPr lang="en-US" sz="1600" b="1" dirty="0" smtClean="0">
                <a:solidFill>
                  <a:srgbClr val="C00000"/>
                </a:solidFill>
              </a:rPr>
              <a:t>For a diversity purist – you avoid building both ends of a “local” ring into the same hut. Power outages or a catastrophic event could take out both directions of the data flow </a:t>
            </a:r>
          </a:p>
        </p:txBody>
      </p:sp>
      <p:cxnSp>
        <p:nvCxnSpPr>
          <p:cNvPr id="14" name="Straight Arrow Connector 13"/>
          <p:cNvCxnSpPr/>
          <p:nvPr/>
        </p:nvCxnSpPr>
        <p:spPr>
          <a:xfrm flipH="1">
            <a:off x="1066800" y="3990854"/>
            <a:ext cx="5067300" cy="15971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0"/>
          </p:cNvCxnSpPr>
          <p:nvPr/>
        </p:nvCxnSpPr>
        <p:spPr>
          <a:xfrm>
            <a:off x="7987688" y="5168900"/>
            <a:ext cx="0" cy="4191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40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8" name="Rectangle 7"/>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10" name="Straight Connector 9"/>
          <p:cNvCxnSpPr>
            <a:stCxn id="7" idx="3"/>
            <a:endCxn id="8"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2569253" y="6065570"/>
            <a:ext cx="2124621" cy="369332"/>
          </a:xfrm>
          <a:prstGeom prst="rect">
            <a:avLst/>
          </a:prstGeom>
          <a:solidFill>
            <a:srgbClr val="C00000"/>
          </a:solidFill>
          <a:ln>
            <a:solidFill>
              <a:srgbClr val="C00000"/>
            </a:solidFill>
          </a:ln>
        </p:spPr>
        <p:txBody>
          <a:bodyPr wrap="none" rtlCol="0">
            <a:spAutoFit/>
          </a:bodyPr>
          <a:lstStyle/>
          <a:p>
            <a:r>
              <a:rPr lang="en-US" dirty="0" smtClean="0"/>
              <a:t>Existing Splice Points</a:t>
            </a:r>
            <a:endParaRPr lang="en-US" dirty="0"/>
          </a:p>
        </p:txBody>
      </p:sp>
      <p:cxnSp>
        <p:nvCxnSpPr>
          <p:cNvPr id="42" name="Straight Arrow Connector 41"/>
          <p:cNvCxnSpPr>
            <a:stCxn id="40" idx="1"/>
            <a:endCxn id="38" idx="5"/>
          </p:cNvCxnSpPr>
          <p:nvPr/>
        </p:nvCxnSpPr>
        <p:spPr>
          <a:xfrm flipH="1" flipV="1">
            <a:off x="1511234" y="5757722"/>
            <a:ext cx="1058019" cy="49251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6" idx="5"/>
          </p:cNvCxnSpPr>
          <p:nvPr/>
        </p:nvCxnSpPr>
        <p:spPr>
          <a:xfrm flipH="1" flipV="1">
            <a:off x="2649458" y="5757722"/>
            <a:ext cx="122914" cy="3078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1" idx="3"/>
          </p:cNvCxnSpPr>
          <p:nvPr/>
        </p:nvCxnSpPr>
        <p:spPr>
          <a:xfrm flipV="1">
            <a:off x="3164688" y="5757722"/>
            <a:ext cx="515230" cy="3078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2" idx="3"/>
          </p:cNvCxnSpPr>
          <p:nvPr/>
        </p:nvCxnSpPr>
        <p:spPr>
          <a:xfrm flipV="1">
            <a:off x="4343400" y="5757722"/>
            <a:ext cx="490947" cy="3078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3"/>
            <a:endCxn id="34" idx="3"/>
          </p:cNvCxnSpPr>
          <p:nvPr/>
        </p:nvCxnSpPr>
        <p:spPr>
          <a:xfrm flipV="1">
            <a:off x="4693874" y="5757722"/>
            <a:ext cx="2449331" cy="49251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4812029" y="1126239"/>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Local Carrier</a:t>
            </a:r>
          </a:p>
          <a:p>
            <a:pPr algn="ctr"/>
            <a:r>
              <a:rPr lang="en-US" dirty="0" smtClean="0"/>
              <a:t>Optical Router</a:t>
            </a:r>
            <a:endParaRPr lang="en-US" dirty="0"/>
          </a:p>
        </p:txBody>
      </p:sp>
      <p:cxnSp>
        <p:nvCxnSpPr>
          <p:cNvPr id="9" name="Elbow Connector 8"/>
          <p:cNvCxnSpPr>
            <a:endCxn id="8" idx="0"/>
          </p:cNvCxnSpPr>
          <p:nvPr/>
        </p:nvCxnSpPr>
        <p:spPr>
          <a:xfrm rot="16200000" flipH="1">
            <a:off x="5402014" y="2748326"/>
            <a:ext cx="3432062" cy="1739286"/>
          </a:xfrm>
          <a:prstGeom prst="bentConnector3">
            <a:avLst/>
          </a:prstGeom>
          <a:ln w="57150" cmpd="dbl">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7" idx="0"/>
          </p:cNvCxnSpPr>
          <p:nvPr/>
        </p:nvCxnSpPr>
        <p:spPr>
          <a:xfrm rot="10800000" flipV="1">
            <a:off x="699113" y="1752600"/>
            <a:ext cx="4189117" cy="3581400"/>
          </a:xfrm>
          <a:prstGeom prst="bentConnector2">
            <a:avLst/>
          </a:prstGeom>
          <a:ln w="5715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000" y="1142869"/>
            <a:ext cx="2590133" cy="923330"/>
          </a:xfrm>
          <a:prstGeom prst="rect">
            <a:avLst/>
          </a:prstGeom>
          <a:noFill/>
        </p:spPr>
        <p:txBody>
          <a:bodyPr wrap="none" rtlCol="0">
            <a:spAutoFit/>
          </a:bodyPr>
          <a:lstStyle/>
          <a:p>
            <a:r>
              <a:rPr lang="en-US" dirty="0" smtClean="0"/>
              <a:t>22.5 Miles</a:t>
            </a:r>
          </a:p>
          <a:p>
            <a:r>
              <a:rPr lang="en-US" dirty="0" smtClean="0"/>
              <a:t>$50K to $70K / Mile</a:t>
            </a:r>
          </a:p>
          <a:p>
            <a:r>
              <a:rPr lang="en-US" dirty="0" smtClean="0"/>
              <a:t>$1,125,000 to $1,575,000</a:t>
            </a:r>
            <a:endParaRPr lang="en-US" dirty="0"/>
          </a:p>
        </p:txBody>
      </p:sp>
      <p:sp>
        <p:nvSpPr>
          <p:cNvPr id="44" name="TextBox 43"/>
          <p:cNvSpPr txBox="1"/>
          <p:nvPr/>
        </p:nvSpPr>
        <p:spPr>
          <a:xfrm>
            <a:off x="6324933" y="2286000"/>
            <a:ext cx="2240678" cy="923330"/>
          </a:xfrm>
          <a:prstGeom prst="rect">
            <a:avLst/>
          </a:prstGeom>
          <a:noFill/>
        </p:spPr>
        <p:txBody>
          <a:bodyPr wrap="none" rtlCol="0">
            <a:spAutoFit/>
          </a:bodyPr>
          <a:lstStyle/>
          <a:p>
            <a:r>
              <a:rPr lang="en-US" dirty="0" smtClean="0"/>
              <a:t>12 Miles</a:t>
            </a:r>
          </a:p>
          <a:p>
            <a:r>
              <a:rPr lang="en-US" dirty="0" smtClean="0"/>
              <a:t>$50K to 70K/ Mile</a:t>
            </a:r>
          </a:p>
          <a:p>
            <a:r>
              <a:rPr lang="en-US" dirty="0" smtClean="0"/>
              <a:t>$600,000 to $840,000</a:t>
            </a:r>
            <a:endParaRPr lang="en-US" dirty="0"/>
          </a:p>
        </p:txBody>
      </p:sp>
      <p:sp>
        <p:nvSpPr>
          <p:cNvPr id="27" name="TextBox 26"/>
          <p:cNvSpPr txBox="1"/>
          <p:nvPr/>
        </p:nvSpPr>
        <p:spPr>
          <a:xfrm>
            <a:off x="3422303" y="3081635"/>
            <a:ext cx="1236236" cy="923330"/>
          </a:xfrm>
          <a:prstGeom prst="rect">
            <a:avLst/>
          </a:prstGeom>
          <a:noFill/>
          <a:ln w="19050">
            <a:solidFill>
              <a:srgbClr val="C00000"/>
            </a:solidFill>
          </a:ln>
        </p:spPr>
        <p:txBody>
          <a:bodyPr wrap="none" rtlCol="0">
            <a:spAutoFit/>
          </a:bodyPr>
          <a:lstStyle/>
          <a:p>
            <a:pPr algn="ctr"/>
            <a:r>
              <a:rPr lang="en-US" dirty="0" smtClean="0"/>
              <a:t>$1,725,000</a:t>
            </a:r>
          </a:p>
          <a:p>
            <a:pPr algn="ctr"/>
            <a:r>
              <a:rPr lang="en-US" dirty="0" smtClean="0"/>
              <a:t>to</a:t>
            </a:r>
          </a:p>
          <a:p>
            <a:pPr algn="ctr"/>
            <a:r>
              <a:rPr lang="en-US" dirty="0" smtClean="0"/>
              <a:t>$2,415,000</a:t>
            </a:r>
            <a:endParaRPr lang="en-US" dirty="0"/>
          </a:p>
        </p:txBody>
      </p:sp>
      <p:cxnSp>
        <p:nvCxnSpPr>
          <p:cNvPr id="29" name="Straight Arrow Connector 28"/>
          <p:cNvCxnSpPr/>
          <p:nvPr/>
        </p:nvCxnSpPr>
        <p:spPr>
          <a:xfrm flipH="1">
            <a:off x="762000" y="3352800"/>
            <a:ext cx="2660303"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658539" y="3352800"/>
            <a:ext cx="1517121"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129E3A21-B105-41F8-96D3-1DC8AE631832}" type="slidenum">
              <a:rPr lang="en-US" sz="1800" b="1" smtClean="0"/>
              <a:t>67</a:t>
            </a:fld>
            <a:endParaRPr lang="en-US" sz="1800" b="1" dirty="0"/>
          </a:p>
        </p:txBody>
      </p:sp>
      <p:sp>
        <p:nvSpPr>
          <p:cNvPr id="3" name="TextBox 2"/>
          <p:cNvSpPr txBox="1"/>
          <p:nvPr/>
        </p:nvSpPr>
        <p:spPr>
          <a:xfrm>
            <a:off x="-16307" y="230832"/>
            <a:ext cx="9176615" cy="523220"/>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2800" dirty="0" smtClean="0">
                <a:solidFill>
                  <a:srgbClr val="FF0000"/>
                </a:solidFill>
              </a:rPr>
              <a:t>Local Access Carrier to Long Haul Fiber Huts Cost Guesstimate</a:t>
            </a:r>
            <a:endParaRPr lang="en-US" sz="2800" dirty="0">
              <a:solidFill>
                <a:srgbClr val="FF0000"/>
              </a:solidFill>
            </a:endParaRPr>
          </a:p>
        </p:txBody>
      </p:sp>
    </p:spTree>
    <p:extLst>
      <p:ext uri="{BB962C8B-B14F-4D97-AF65-F5344CB8AC3E}">
        <p14:creationId xmlns:p14="http://schemas.microsoft.com/office/powerpoint/2010/main" val="335266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sp>
        <p:nvSpPr>
          <p:cNvPr id="8" name="Rectangle 7"/>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HUT</a:t>
            </a:r>
          </a:p>
        </p:txBody>
      </p:sp>
      <p:cxnSp>
        <p:nvCxnSpPr>
          <p:cNvPr id="10" name="Straight Connector 9"/>
          <p:cNvCxnSpPr>
            <a:stCxn id="7" idx="3"/>
            <a:endCxn id="8"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2569253" y="6065570"/>
            <a:ext cx="2124621" cy="369332"/>
          </a:xfrm>
          <a:prstGeom prst="rect">
            <a:avLst/>
          </a:prstGeom>
          <a:solidFill>
            <a:srgbClr val="C00000"/>
          </a:solidFill>
          <a:ln>
            <a:solidFill>
              <a:srgbClr val="C00000"/>
            </a:solidFill>
          </a:ln>
        </p:spPr>
        <p:txBody>
          <a:bodyPr wrap="none" rtlCol="0">
            <a:spAutoFit/>
          </a:bodyPr>
          <a:lstStyle/>
          <a:p>
            <a:r>
              <a:rPr lang="en-US" dirty="0" smtClean="0"/>
              <a:t>Existing Splice Points</a:t>
            </a:r>
            <a:endParaRPr lang="en-US" dirty="0"/>
          </a:p>
        </p:txBody>
      </p:sp>
      <p:cxnSp>
        <p:nvCxnSpPr>
          <p:cNvPr id="42" name="Straight Arrow Connector 41"/>
          <p:cNvCxnSpPr>
            <a:stCxn id="40" idx="1"/>
            <a:endCxn id="38" idx="5"/>
          </p:cNvCxnSpPr>
          <p:nvPr/>
        </p:nvCxnSpPr>
        <p:spPr>
          <a:xfrm flipH="1" flipV="1">
            <a:off x="1511234" y="5757722"/>
            <a:ext cx="1058019" cy="49251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6" idx="5"/>
          </p:cNvCxnSpPr>
          <p:nvPr/>
        </p:nvCxnSpPr>
        <p:spPr>
          <a:xfrm flipH="1" flipV="1">
            <a:off x="2649458" y="5757722"/>
            <a:ext cx="122914" cy="3078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1" idx="3"/>
          </p:cNvCxnSpPr>
          <p:nvPr/>
        </p:nvCxnSpPr>
        <p:spPr>
          <a:xfrm flipV="1">
            <a:off x="3164688" y="5757722"/>
            <a:ext cx="515230" cy="3078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2" idx="3"/>
          </p:cNvCxnSpPr>
          <p:nvPr/>
        </p:nvCxnSpPr>
        <p:spPr>
          <a:xfrm flipV="1">
            <a:off x="4343400" y="5757722"/>
            <a:ext cx="490947" cy="3078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3"/>
            <a:endCxn id="34" idx="3"/>
          </p:cNvCxnSpPr>
          <p:nvPr/>
        </p:nvCxnSpPr>
        <p:spPr>
          <a:xfrm flipV="1">
            <a:off x="4693874" y="5757722"/>
            <a:ext cx="2449331" cy="49251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3429000" y="1123061"/>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Local Carrier</a:t>
            </a:r>
          </a:p>
          <a:p>
            <a:pPr algn="ctr"/>
            <a:r>
              <a:rPr lang="en-US" dirty="0" smtClean="0"/>
              <a:t>Optical Router</a:t>
            </a:r>
            <a:endParaRPr lang="en-US" dirty="0"/>
          </a:p>
        </p:txBody>
      </p:sp>
      <p:cxnSp>
        <p:nvCxnSpPr>
          <p:cNvPr id="55" name="Straight Connector 54"/>
          <p:cNvCxnSpPr>
            <a:endCxn id="31" idx="0"/>
          </p:cNvCxnSpPr>
          <p:nvPr/>
        </p:nvCxnSpPr>
        <p:spPr>
          <a:xfrm>
            <a:off x="3733800" y="1901938"/>
            <a:ext cx="0" cy="3660662"/>
          </a:xfrm>
          <a:prstGeom prst="line">
            <a:avLst/>
          </a:prstGeom>
          <a:ln w="57150" cmpd="dbl">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2" idx="0"/>
          </p:cNvCxnSpPr>
          <p:nvPr/>
        </p:nvCxnSpPr>
        <p:spPr>
          <a:xfrm flipV="1">
            <a:off x="4888229" y="1901938"/>
            <a:ext cx="0" cy="3660662"/>
          </a:xfrm>
          <a:prstGeom prst="line">
            <a:avLst/>
          </a:prstGeom>
          <a:ln w="5715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3874771" y="5486400"/>
            <a:ext cx="925829" cy="2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3 Miles</a:t>
            </a:r>
            <a:endParaRPr lang="en-US" dirty="0">
              <a:solidFill>
                <a:srgbClr val="0070C0"/>
              </a:solidFill>
            </a:endParaRPr>
          </a:p>
        </p:txBody>
      </p:sp>
      <p:sp>
        <p:nvSpPr>
          <p:cNvPr id="60" name="TextBox 59"/>
          <p:cNvSpPr txBox="1"/>
          <p:nvPr/>
        </p:nvSpPr>
        <p:spPr>
          <a:xfrm>
            <a:off x="5791870" y="5209288"/>
            <a:ext cx="1141659" cy="369332"/>
          </a:xfrm>
          <a:prstGeom prst="rect">
            <a:avLst/>
          </a:prstGeom>
          <a:noFill/>
        </p:spPr>
        <p:txBody>
          <a:bodyPr wrap="none" rtlCol="0">
            <a:spAutoFit/>
          </a:bodyPr>
          <a:lstStyle/>
          <a:p>
            <a:r>
              <a:rPr lang="en-US" dirty="0" smtClean="0">
                <a:solidFill>
                  <a:srgbClr val="0070C0"/>
                </a:solidFill>
              </a:rPr>
              <a:t>14.5 miles</a:t>
            </a:r>
            <a:endParaRPr lang="en-US" dirty="0">
              <a:solidFill>
                <a:srgbClr val="0070C0"/>
              </a:solidFill>
            </a:endParaRPr>
          </a:p>
        </p:txBody>
      </p:sp>
      <p:sp>
        <p:nvSpPr>
          <p:cNvPr id="61" name="TextBox 60"/>
          <p:cNvSpPr txBox="1"/>
          <p:nvPr/>
        </p:nvSpPr>
        <p:spPr>
          <a:xfrm>
            <a:off x="1569256" y="5177022"/>
            <a:ext cx="1141659" cy="369332"/>
          </a:xfrm>
          <a:prstGeom prst="rect">
            <a:avLst/>
          </a:prstGeom>
          <a:noFill/>
        </p:spPr>
        <p:txBody>
          <a:bodyPr wrap="none" rtlCol="0">
            <a:spAutoFit/>
          </a:bodyPr>
          <a:lstStyle/>
          <a:p>
            <a:r>
              <a:rPr lang="en-US" dirty="0" smtClean="0">
                <a:solidFill>
                  <a:srgbClr val="0070C0"/>
                </a:solidFill>
              </a:rPr>
              <a:t>15.5 miles</a:t>
            </a:r>
            <a:endParaRPr lang="en-US" dirty="0">
              <a:solidFill>
                <a:srgbClr val="0070C0"/>
              </a:solidFill>
            </a:endParaRPr>
          </a:p>
        </p:txBody>
      </p:sp>
      <p:sp>
        <p:nvSpPr>
          <p:cNvPr id="63" name="TextBox 62"/>
          <p:cNvSpPr txBox="1"/>
          <p:nvPr/>
        </p:nvSpPr>
        <p:spPr>
          <a:xfrm>
            <a:off x="3743796" y="2093940"/>
            <a:ext cx="1193917" cy="3139321"/>
          </a:xfrm>
          <a:prstGeom prst="rect">
            <a:avLst/>
          </a:prstGeom>
          <a:noFill/>
        </p:spPr>
        <p:txBody>
          <a:bodyPr wrap="none" rtlCol="0">
            <a:spAutoFit/>
          </a:bodyPr>
          <a:lstStyle/>
          <a:p>
            <a:pPr algn="ctr"/>
            <a:r>
              <a:rPr lang="en-US" dirty="0" smtClean="0">
                <a:solidFill>
                  <a:srgbClr val="0070C0"/>
                </a:solidFill>
              </a:rPr>
              <a:t>2 routes</a:t>
            </a:r>
          </a:p>
          <a:p>
            <a:pPr algn="ctr"/>
            <a:r>
              <a:rPr lang="en-US" dirty="0" smtClean="0">
                <a:solidFill>
                  <a:srgbClr val="0070C0"/>
                </a:solidFill>
              </a:rPr>
              <a:t>2 miles</a:t>
            </a:r>
          </a:p>
          <a:p>
            <a:pPr algn="ctr"/>
            <a:r>
              <a:rPr lang="en-US" dirty="0">
                <a:solidFill>
                  <a:srgbClr val="0070C0"/>
                </a:solidFill>
              </a:rPr>
              <a:t>=</a:t>
            </a:r>
            <a:endParaRPr lang="en-US" dirty="0" smtClean="0">
              <a:solidFill>
                <a:srgbClr val="0070C0"/>
              </a:solidFill>
            </a:endParaRPr>
          </a:p>
          <a:p>
            <a:pPr algn="ctr"/>
            <a:r>
              <a:rPr lang="en-US" dirty="0" smtClean="0">
                <a:solidFill>
                  <a:srgbClr val="0070C0"/>
                </a:solidFill>
              </a:rPr>
              <a:t>4 miles</a:t>
            </a:r>
          </a:p>
          <a:p>
            <a:pPr algn="ctr"/>
            <a:r>
              <a:rPr lang="en-US" dirty="0" smtClean="0">
                <a:solidFill>
                  <a:srgbClr val="0070C0"/>
                </a:solidFill>
              </a:rPr>
              <a:t>At</a:t>
            </a:r>
          </a:p>
          <a:p>
            <a:pPr algn="ctr"/>
            <a:r>
              <a:rPr lang="en-US" dirty="0" smtClean="0">
                <a:solidFill>
                  <a:srgbClr val="0070C0"/>
                </a:solidFill>
              </a:rPr>
              <a:t>$50,000 to</a:t>
            </a:r>
          </a:p>
          <a:p>
            <a:pPr algn="ctr"/>
            <a:r>
              <a:rPr lang="en-US" dirty="0" smtClean="0">
                <a:solidFill>
                  <a:srgbClr val="0070C0"/>
                </a:solidFill>
              </a:rPr>
              <a:t>$70,000</a:t>
            </a:r>
          </a:p>
          <a:p>
            <a:pPr algn="ctr"/>
            <a:r>
              <a:rPr lang="en-US" dirty="0" smtClean="0">
                <a:solidFill>
                  <a:srgbClr val="0070C0"/>
                </a:solidFill>
              </a:rPr>
              <a:t>Per mile</a:t>
            </a:r>
          </a:p>
          <a:p>
            <a:pPr algn="ctr"/>
            <a:r>
              <a:rPr lang="en-US" dirty="0" smtClean="0">
                <a:solidFill>
                  <a:srgbClr val="0070C0"/>
                </a:solidFill>
              </a:rPr>
              <a:t>$200,000</a:t>
            </a:r>
          </a:p>
          <a:p>
            <a:pPr algn="ctr"/>
            <a:r>
              <a:rPr lang="en-US" dirty="0" smtClean="0">
                <a:solidFill>
                  <a:srgbClr val="0070C0"/>
                </a:solidFill>
              </a:rPr>
              <a:t>To</a:t>
            </a:r>
          </a:p>
          <a:p>
            <a:pPr algn="ctr"/>
            <a:r>
              <a:rPr lang="en-US" dirty="0" smtClean="0">
                <a:solidFill>
                  <a:srgbClr val="0070C0"/>
                </a:solidFill>
              </a:rPr>
              <a:t>$280,000</a:t>
            </a:r>
            <a:endParaRPr lang="en-US" dirty="0">
              <a:solidFill>
                <a:srgbClr val="0070C0"/>
              </a:solidFill>
            </a:endParaRPr>
          </a:p>
        </p:txBody>
      </p:sp>
      <p:sp>
        <p:nvSpPr>
          <p:cNvPr id="64" name="TextBox 63"/>
          <p:cNvSpPr txBox="1"/>
          <p:nvPr/>
        </p:nvSpPr>
        <p:spPr>
          <a:xfrm>
            <a:off x="1085340" y="3276600"/>
            <a:ext cx="1882247"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smtClean="0"/>
              <a:t>33 Route Miles</a:t>
            </a:r>
          </a:p>
          <a:p>
            <a:pPr algn="ctr"/>
            <a:r>
              <a:rPr lang="en-US" dirty="0" smtClean="0"/>
              <a:t>2 fibers each way</a:t>
            </a:r>
          </a:p>
          <a:p>
            <a:pPr algn="ctr"/>
            <a:r>
              <a:rPr lang="en-US" dirty="0" smtClean="0"/>
              <a:t>66 fiber miles</a:t>
            </a:r>
          </a:p>
          <a:p>
            <a:pPr algn="ctr"/>
            <a:r>
              <a:rPr lang="en-US" dirty="0" smtClean="0"/>
              <a:t>$1,500/ fiber Mile</a:t>
            </a:r>
          </a:p>
          <a:p>
            <a:pPr algn="ctr"/>
            <a:r>
              <a:rPr lang="en-US" dirty="0" smtClean="0"/>
              <a:t>$99,000 Value</a:t>
            </a:r>
            <a:endParaRPr lang="en-US" dirty="0"/>
          </a:p>
        </p:txBody>
      </p:sp>
      <p:cxnSp>
        <p:nvCxnSpPr>
          <p:cNvPr id="66" name="Straight Arrow Connector 65"/>
          <p:cNvCxnSpPr/>
          <p:nvPr/>
        </p:nvCxnSpPr>
        <p:spPr>
          <a:xfrm>
            <a:off x="1676400" y="4753928"/>
            <a:ext cx="152400" cy="580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286000" y="4753928"/>
            <a:ext cx="1752600" cy="792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967587" y="4495800"/>
            <a:ext cx="2950952" cy="898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444822" y="1633478"/>
            <a:ext cx="3352130"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In this case and the one above </a:t>
            </a:r>
          </a:p>
          <a:p>
            <a:r>
              <a:rPr lang="en-US" dirty="0"/>
              <a:t>t</a:t>
            </a:r>
            <a:r>
              <a:rPr lang="en-US" dirty="0" smtClean="0"/>
              <a:t>here is also a huge operational </a:t>
            </a:r>
          </a:p>
          <a:p>
            <a:r>
              <a:rPr lang="en-US" dirty="0" smtClean="0"/>
              <a:t>Issue = to cut into an existing pair of fibers  will cause down time to every other user on those fibers.</a:t>
            </a:r>
          </a:p>
          <a:p>
            <a:r>
              <a:rPr lang="en-US" dirty="0" smtClean="0"/>
              <a:t>Network Impact notices need to be sent, back up plans implemented, and in some cases traffic re-routed prior to the work being done.</a:t>
            </a:r>
            <a:endParaRPr lang="en-US" dirty="0"/>
          </a:p>
        </p:txBody>
      </p:sp>
      <p:sp>
        <p:nvSpPr>
          <p:cNvPr id="2" name="Slide Number Placeholder 1"/>
          <p:cNvSpPr>
            <a:spLocks noGrp="1"/>
          </p:cNvSpPr>
          <p:nvPr>
            <p:ph type="sldNum" sz="quarter" idx="12"/>
          </p:nvPr>
        </p:nvSpPr>
        <p:spPr/>
        <p:txBody>
          <a:bodyPr/>
          <a:lstStyle/>
          <a:p>
            <a:fld id="{129E3A21-B105-41F8-96D3-1DC8AE631832}" type="slidenum">
              <a:rPr lang="en-US" sz="1800" b="1" smtClean="0"/>
              <a:t>68</a:t>
            </a:fld>
            <a:endParaRPr lang="en-US" sz="1800" b="1" dirty="0"/>
          </a:p>
        </p:txBody>
      </p:sp>
      <p:sp>
        <p:nvSpPr>
          <p:cNvPr id="41" name="TextBox 40"/>
          <p:cNvSpPr txBox="1"/>
          <p:nvPr/>
        </p:nvSpPr>
        <p:spPr>
          <a:xfrm>
            <a:off x="-52718" y="242609"/>
            <a:ext cx="9196718" cy="954107"/>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solidFill>
                  <a:srgbClr val="FF0000"/>
                </a:solidFill>
              </a:rPr>
              <a:t>Local Access Carrier to Long Haul Fiber Splice Locations Cost Guesstimate</a:t>
            </a:r>
            <a:endParaRPr lang="en-US" sz="2800" dirty="0">
              <a:solidFill>
                <a:srgbClr val="FF0000"/>
              </a:solidFill>
            </a:endParaRPr>
          </a:p>
        </p:txBody>
      </p:sp>
    </p:spTree>
    <p:extLst>
      <p:ext uri="{BB962C8B-B14F-4D97-AF65-F5344CB8AC3E}">
        <p14:creationId xmlns:p14="http://schemas.microsoft.com/office/powerpoint/2010/main" val="4246978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9555" y="1101028"/>
            <a:ext cx="8769657" cy="3013772"/>
            <a:chOff x="237322" y="3259048"/>
            <a:chExt cx="8769657" cy="3013772"/>
          </a:xfrm>
        </p:grpSpPr>
        <p:grpSp>
          <p:nvGrpSpPr>
            <p:cNvPr id="2" name="Group 1"/>
            <p:cNvGrpSpPr/>
            <p:nvPr/>
          </p:nvGrpSpPr>
          <p:grpSpPr>
            <a:xfrm>
              <a:off x="3034145" y="3259048"/>
              <a:ext cx="1421176" cy="1371600"/>
              <a:chOff x="331424" y="1123061"/>
              <a:chExt cx="8023952" cy="4744339"/>
            </a:xfrm>
          </p:grpSpPr>
          <p:sp>
            <p:nvSpPr>
              <p:cNvPr id="7" name="Rectangle 6"/>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sp>
            <p:nvSpPr>
              <p:cNvPr id="8" name="Rectangle 7"/>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cxnSp>
            <p:nvCxnSpPr>
              <p:cNvPr id="10" name="Straight Connector 9"/>
              <p:cNvCxnSpPr>
                <a:stCxn id="7" idx="3"/>
                <a:endCxn id="8"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p:cNvSpPr/>
              <p:nvPr/>
            </p:nvSpPr>
            <p:spPr>
              <a:xfrm>
                <a:off x="3524251" y="1123061"/>
                <a:ext cx="1733549" cy="7788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55" name="Straight Connector 54"/>
              <p:cNvCxnSpPr>
                <a:endCxn id="31" idx="0"/>
              </p:cNvCxnSpPr>
              <p:nvPr/>
            </p:nvCxnSpPr>
            <p:spPr>
              <a:xfrm flipH="1">
                <a:off x="3733800" y="1901938"/>
                <a:ext cx="76200" cy="3660662"/>
              </a:xfrm>
              <a:prstGeom prst="line">
                <a:avLst/>
              </a:prstGeom>
              <a:ln w="57150" cmpd="dbl">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2" idx="0"/>
              </p:cNvCxnSpPr>
              <p:nvPr/>
            </p:nvCxnSpPr>
            <p:spPr>
              <a:xfrm flipV="1">
                <a:off x="4888229" y="1901938"/>
                <a:ext cx="76200" cy="3660662"/>
              </a:xfrm>
              <a:prstGeom prst="line">
                <a:avLst/>
              </a:prstGeom>
              <a:ln w="57150" cmpd="dbl">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752600" y="4449438"/>
              <a:ext cx="1433945" cy="198762"/>
              <a:chOff x="331424" y="5334000"/>
              <a:chExt cx="8023952" cy="533400"/>
            </a:xfrm>
          </p:grpSpPr>
          <p:sp>
            <p:nvSpPr>
              <p:cNvPr id="41" name="Rectangle 40"/>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sp>
            <p:nvSpPr>
              <p:cNvPr id="43" name="Rectangle 42"/>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cxnSp>
            <p:nvCxnSpPr>
              <p:cNvPr id="44" name="Straight Connector 43"/>
              <p:cNvCxnSpPr>
                <a:stCxn id="41" idx="3"/>
                <a:endCxn id="43"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4172924" y="5563456"/>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p:cNvGrpSpPr/>
            <p:nvPr/>
          </p:nvGrpSpPr>
          <p:grpSpPr>
            <a:xfrm>
              <a:off x="457200" y="4449438"/>
              <a:ext cx="1433945" cy="198762"/>
              <a:chOff x="331424" y="5334000"/>
              <a:chExt cx="8023952" cy="533400"/>
            </a:xfrm>
          </p:grpSpPr>
          <p:sp>
            <p:nvSpPr>
              <p:cNvPr id="80" name="Rectangle 79"/>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sp>
            <p:nvSpPr>
              <p:cNvPr id="81" name="Rectangle 80"/>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cxnSp>
            <p:nvCxnSpPr>
              <p:cNvPr id="82" name="Straight Connector 81"/>
              <p:cNvCxnSpPr>
                <a:stCxn id="80" idx="3"/>
                <a:endCxn id="81"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4172924" y="5563456"/>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p:cNvGrpSpPr/>
            <p:nvPr/>
          </p:nvGrpSpPr>
          <p:grpSpPr>
            <a:xfrm>
              <a:off x="7239000" y="4455431"/>
              <a:ext cx="1433945" cy="198762"/>
              <a:chOff x="331424" y="5334000"/>
              <a:chExt cx="8023952" cy="533400"/>
            </a:xfrm>
          </p:grpSpPr>
          <p:sp>
            <p:nvSpPr>
              <p:cNvPr id="95" name="Rectangle 94"/>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sp>
            <p:nvSpPr>
              <p:cNvPr id="96" name="Rectangle 95"/>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cxnSp>
            <p:nvCxnSpPr>
              <p:cNvPr id="97" name="Straight Connector 96"/>
              <p:cNvCxnSpPr>
                <a:stCxn id="95" idx="3"/>
                <a:endCxn id="96"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4172924" y="5563456"/>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p:cNvGrpSpPr/>
            <p:nvPr/>
          </p:nvGrpSpPr>
          <p:grpSpPr>
            <a:xfrm>
              <a:off x="4326789" y="4449438"/>
              <a:ext cx="1433945" cy="198762"/>
              <a:chOff x="331424" y="5334000"/>
              <a:chExt cx="8023952" cy="533400"/>
            </a:xfrm>
          </p:grpSpPr>
          <p:sp>
            <p:nvSpPr>
              <p:cNvPr id="110" name="Rectangle 109"/>
              <p:cNvSpPr/>
              <p:nvPr/>
            </p:nvSpPr>
            <p:spPr>
              <a:xfrm>
                <a:off x="331424"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sp>
            <p:nvSpPr>
              <p:cNvPr id="111" name="Rectangle 110"/>
              <p:cNvSpPr/>
              <p:nvPr/>
            </p:nvSpPr>
            <p:spPr>
              <a:xfrm>
                <a:off x="7620000" y="5334000"/>
                <a:ext cx="735376" cy="533400"/>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smtClean="0"/>
              </a:p>
            </p:txBody>
          </p:sp>
          <p:cxnSp>
            <p:nvCxnSpPr>
              <p:cNvPr id="112" name="Straight Connector 111"/>
              <p:cNvCxnSpPr>
                <a:stCxn id="110" idx="3"/>
                <a:endCxn id="111" idx="1"/>
              </p:cNvCxnSpPr>
              <p:nvPr/>
            </p:nvCxnSpPr>
            <p:spPr>
              <a:xfrm>
                <a:off x="1066800" y="56007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66800" y="5715000"/>
                <a:ext cx="65532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Oval 113"/>
              <p:cNvSpPr/>
              <p:nvPr/>
            </p:nvSpPr>
            <p:spPr>
              <a:xfrm>
                <a:off x="365760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4812029"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p:nvPr/>
            </p:nvSpPr>
            <p:spPr>
              <a:xfrm>
                <a:off x="5543550"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7120887"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3088488" y="555892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2519376"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1950264"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1381152" y="5562600"/>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6362700" y="5554338"/>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4172924" y="5563456"/>
                <a:ext cx="1524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237322" y="4074969"/>
              <a:ext cx="50917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SLC</a:t>
              </a:r>
              <a:endParaRPr lang="en-US" dirty="0"/>
            </a:p>
          </p:txBody>
        </p:sp>
        <p:sp>
          <p:nvSpPr>
            <p:cNvPr id="124" name="TextBox 123"/>
            <p:cNvSpPr txBox="1"/>
            <p:nvPr/>
          </p:nvSpPr>
          <p:spPr>
            <a:xfrm>
              <a:off x="8418356" y="4086099"/>
              <a:ext cx="58862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DEN</a:t>
              </a:r>
              <a:endParaRPr lang="en-US" dirty="0"/>
            </a:p>
          </p:txBody>
        </p:sp>
        <p:sp>
          <p:nvSpPr>
            <p:cNvPr id="5" name="TextBox 4"/>
            <p:cNvSpPr txBox="1"/>
            <p:nvPr/>
          </p:nvSpPr>
          <p:spPr>
            <a:xfrm>
              <a:off x="5867400" y="4343400"/>
              <a:ext cx="1266693" cy="369332"/>
            </a:xfrm>
            <a:prstGeom prst="rect">
              <a:avLst/>
            </a:prstGeom>
            <a:noFill/>
            <a:ln>
              <a:solidFill>
                <a:srgbClr val="C00000"/>
              </a:solidFill>
            </a:ln>
          </p:spPr>
          <p:txBody>
            <a:bodyPr wrap="none" rtlCol="0">
              <a:spAutoFit/>
            </a:bodyPr>
            <a:lstStyle/>
            <a:p>
              <a:r>
                <a:rPr lang="en-US" b="1" dirty="0" smtClean="0">
                  <a:solidFill>
                    <a:srgbClr val="C00000"/>
                  </a:solidFill>
                </a:rPr>
                <a:t>12 Sections</a:t>
              </a:r>
              <a:endParaRPr lang="en-US" b="1" dirty="0">
                <a:solidFill>
                  <a:srgbClr val="C00000"/>
                </a:solidFill>
              </a:endParaRPr>
            </a:p>
          </p:txBody>
        </p:sp>
        <p:sp>
          <p:nvSpPr>
            <p:cNvPr id="6" name="TextBox 5"/>
            <p:cNvSpPr txBox="1"/>
            <p:nvPr/>
          </p:nvSpPr>
          <p:spPr>
            <a:xfrm>
              <a:off x="966003" y="4795492"/>
              <a:ext cx="1882310" cy="1477328"/>
            </a:xfrm>
            <a:prstGeom prst="rect">
              <a:avLst/>
            </a:prstGeom>
            <a:noFill/>
            <a:ln>
              <a:solidFill>
                <a:srgbClr val="C00000"/>
              </a:solidFill>
            </a:ln>
          </p:spPr>
          <p:txBody>
            <a:bodyPr wrap="none" rtlCol="0">
              <a:spAutoFit/>
            </a:bodyPr>
            <a:lstStyle/>
            <a:p>
              <a:r>
                <a:rPr lang="en-US" dirty="0" smtClean="0">
                  <a:solidFill>
                    <a:srgbClr val="C00000"/>
                  </a:solidFill>
                </a:rPr>
                <a:t>62 Miles Stranded</a:t>
              </a:r>
            </a:p>
            <a:p>
              <a:r>
                <a:rPr lang="en-US" dirty="0" smtClean="0">
                  <a:solidFill>
                    <a:srgbClr val="C00000"/>
                  </a:solidFill>
                </a:rPr>
                <a:t>2 fibers</a:t>
              </a:r>
            </a:p>
            <a:p>
              <a:r>
                <a:rPr lang="en-US" dirty="0" smtClean="0">
                  <a:solidFill>
                    <a:srgbClr val="C00000"/>
                  </a:solidFill>
                </a:rPr>
                <a:t>124 fiber miles</a:t>
              </a:r>
            </a:p>
            <a:p>
              <a:r>
                <a:rPr lang="en-US" dirty="0" smtClean="0">
                  <a:solidFill>
                    <a:srgbClr val="C00000"/>
                  </a:solidFill>
                </a:rPr>
                <a:t>$1,500/</a:t>
              </a:r>
              <a:r>
                <a:rPr lang="en-US" dirty="0" err="1" smtClean="0">
                  <a:solidFill>
                    <a:srgbClr val="C00000"/>
                  </a:solidFill>
                </a:rPr>
                <a:t>fm</a:t>
              </a:r>
              <a:endParaRPr lang="en-US" dirty="0" smtClean="0">
                <a:solidFill>
                  <a:srgbClr val="C00000"/>
                </a:solidFill>
              </a:endParaRPr>
            </a:p>
            <a:p>
              <a:r>
                <a:rPr lang="en-US" dirty="0" smtClean="0">
                  <a:solidFill>
                    <a:srgbClr val="C00000"/>
                  </a:solidFill>
                </a:rPr>
                <a:t>$186,000</a:t>
              </a:r>
              <a:endParaRPr lang="en-US" dirty="0">
                <a:solidFill>
                  <a:srgbClr val="C00000"/>
                </a:solidFill>
              </a:endParaRPr>
            </a:p>
          </p:txBody>
        </p:sp>
        <p:sp>
          <p:nvSpPr>
            <p:cNvPr id="125" name="TextBox 124"/>
            <p:cNvSpPr txBox="1"/>
            <p:nvPr/>
          </p:nvSpPr>
          <p:spPr>
            <a:xfrm>
              <a:off x="5708848" y="4771072"/>
              <a:ext cx="1999330" cy="1477328"/>
            </a:xfrm>
            <a:prstGeom prst="rect">
              <a:avLst/>
            </a:prstGeom>
            <a:noFill/>
            <a:ln>
              <a:solidFill>
                <a:srgbClr val="C00000"/>
              </a:solidFill>
            </a:ln>
          </p:spPr>
          <p:txBody>
            <a:bodyPr wrap="none" rtlCol="0">
              <a:spAutoFit/>
            </a:bodyPr>
            <a:lstStyle/>
            <a:p>
              <a:r>
                <a:rPr lang="en-US" dirty="0" smtClean="0">
                  <a:solidFill>
                    <a:srgbClr val="C00000"/>
                  </a:solidFill>
                </a:rPr>
                <a:t>443 Miles Stranded</a:t>
              </a:r>
            </a:p>
            <a:p>
              <a:r>
                <a:rPr lang="en-US" dirty="0" smtClean="0">
                  <a:solidFill>
                    <a:srgbClr val="C00000"/>
                  </a:solidFill>
                </a:rPr>
                <a:t>2 fibers</a:t>
              </a:r>
            </a:p>
            <a:p>
              <a:r>
                <a:rPr lang="en-US" dirty="0" smtClean="0">
                  <a:solidFill>
                    <a:srgbClr val="C00000"/>
                  </a:solidFill>
                </a:rPr>
                <a:t>886 fiber miles</a:t>
              </a:r>
            </a:p>
            <a:p>
              <a:r>
                <a:rPr lang="en-US" dirty="0" smtClean="0">
                  <a:solidFill>
                    <a:srgbClr val="C00000"/>
                  </a:solidFill>
                </a:rPr>
                <a:t>$1,500/</a:t>
              </a:r>
              <a:r>
                <a:rPr lang="en-US" dirty="0" err="1" smtClean="0">
                  <a:solidFill>
                    <a:srgbClr val="C00000"/>
                  </a:solidFill>
                </a:rPr>
                <a:t>fm</a:t>
              </a:r>
              <a:endParaRPr lang="en-US" dirty="0" smtClean="0">
                <a:solidFill>
                  <a:srgbClr val="C00000"/>
                </a:solidFill>
              </a:endParaRPr>
            </a:p>
            <a:p>
              <a:r>
                <a:rPr lang="en-US" dirty="0" smtClean="0">
                  <a:solidFill>
                    <a:srgbClr val="C00000"/>
                  </a:solidFill>
                </a:rPr>
                <a:t>$1,329,000</a:t>
              </a:r>
              <a:endParaRPr lang="en-US" dirty="0">
                <a:solidFill>
                  <a:srgbClr val="C00000"/>
                </a:solidFill>
              </a:endParaRPr>
            </a:p>
          </p:txBody>
        </p:sp>
        <p:sp>
          <p:nvSpPr>
            <p:cNvPr id="9" name="TextBox 8"/>
            <p:cNvSpPr txBox="1"/>
            <p:nvPr/>
          </p:nvSpPr>
          <p:spPr>
            <a:xfrm>
              <a:off x="3347862" y="4738622"/>
              <a:ext cx="944489" cy="369332"/>
            </a:xfrm>
            <a:prstGeom prst="rect">
              <a:avLst/>
            </a:prstGeom>
            <a:noFill/>
            <a:ln>
              <a:solidFill>
                <a:srgbClr val="C00000"/>
              </a:solidFill>
            </a:ln>
          </p:spPr>
          <p:txBody>
            <a:bodyPr wrap="none" rtlCol="0">
              <a:spAutoFit/>
            </a:bodyPr>
            <a:lstStyle/>
            <a:p>
              <a:r>
                <a:rPr lang="en-US" dirty="0" smtClean="0">
                  <a:solidFill>
                    <a:srgbClr val="C00000"/>
                  </a:solidFill>
                </a:rPr>
                <a:t>$99,000</a:t>
              </a:r>
              <a:endParaRPr lang="en-US" dirty="0">
                <a:solidFill>
                  <a:srgbClr val="C00000"/>
                </a:solidFill>
              </a:endParaRPr>
            </a:p>
          </p:txBody>
        </p:sp>
        <p:cxnSp>
          <p:nvCxnSpPr>
            <p:cNvPr id="13" name="Elbow Connector 12"/>
            <p:cNvCxnSpPr>
              <a:stCxn id="6" idx="1"/>
              <a:endCxn id="80" idx="2"/>
            </p:cNvCxnSpPr>
            <p:nvPr/>
          </p:nvCxnSpPr>
          <p:spPr>
            <a:xfrm rot="10800000">
              <a:off x="522909" y="4648200"/>
              <a:ext cx="443094" cy="885956"/>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6" idx="3"/>
              <a:endCxn id="7" idx="2"/>
            </p:cNvCxnSpPr>
            <p:nvPr/>
          </p:nvCxnSpPr>
          <p:spPr>
            <a:xfrm flipV="1">
              <a:off x="2848313" y="4630648"/>
              <a:ext cx="250956" cy="903508"/>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9" idx="1"/>
              <a:endCxn id="7" idx="2"/>
            </p:cNvCxnSpPr>
            <p:nvPr/>
          </p:nvCxnSpPr>
          <p:spPr>
            <a:xfrm rot="10800000">
              <a:off x="3099270" y="4630648"/>
              <a:ext cx="248593" cy="292640"/>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9" idx="3"/>
              <a:endCxn id="110" idx="2"/>
            </p:cNvCxnSpPr>
            <p:nvPr/>
          </p:nvCxnSpPr>
          <p:spPr>
            <a:xfrm flipV="1">
              <a:off x="4292351" y="4648200"/>
              <a:ext cx="100147" cy="275088"/>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25" idx="1"/>
              <a:endCxn id="8" idx="2"/>
            </p:cNvCxnSpPr>
            <p:nvPr/>
          </p:nvCxnSpPr>
          <p:spPr>
            <a:xfrm rot="10800000">
              <a:off x="4390198" y="4630648"/>
              <a:ext cx="1318650" cy="879088"/>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25" idx="3"/>
              <a:endCxn id="96" idx="2"/>
            </p:cNvCxnSpPr>
            <p:nvPr/>
          </p:nvCxnSpPr>
          <p:spPr>
            <a:xfrm flipV="1">
              <a:off x="7708178" y="4654193"/>
              <a:ext cx="899058" cy="855543"/>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29556" y="50698"/>
            <a:ext cx="8769656" cy="954107"/>
          </a:xfrm>
          <a:prstGeom prst="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smtClean="0">
                <a:solidFill>
                  <a:srgbClr val="FF0000"/>
                </a:solidFill>
              </a:rPr>
              <a:t>The Value of Long Haul Fiber Is from Network Hub to Hub</a:t>
            </a:r>
          </a:p>
          <a:p>
            <a:pPr algn="ctr"/>
            <a:r>
              <a:rPr lang="en-US" sz="2800" dirty="0" smtClean="0">
                <a:solidFill>
                  <a:srgbClr val="FF0000"/>
                </a:solidFill>
              </a:rPr>
              <a:t>Example – Dark Fiber Value Denver to Salt Lake City</a:t>
            </a:r>
            <a:endParaRPr lang="en-US" sz="2800" dirty="0">
              <a:solidFill>
                <a:srgbClr val="FF0000"/>
              </a:solidFill>
            </a:endParaRPr>
          </a:p>
        </p:txBody>
      </p:sp>
      <p:graphicFrame>
        <p:nvGraphicFramePr>
          <p:cNvPr id="14" name="Table 13"/>
          <p:cNvGraphicFramePr>
            <a:graphicFrameLocks noGrp="1"/>
          </p:cNvGraphicFramePr>
          <p:nvPr>
            <p:extLst/>
          </p:nvPr>
        </p:nvGraphicFramePr>
        <p:xfrm>
          <a:off x="2526456" y="4114800"/>
          <a:ext cx="3642195" cy="1295399"/>
        </p:xfrm>
        <a:graphic>
          <a:graphicData uri="http://schemas.openxmlformats.org/drawingml/2006/table">
            <a:tbl>
              <a:tblPr/>
              <a:tblGrid>
                <a:gridCol w="1970656"/>
                <a:gridCol w="1671539"/>
              </a:tblGrid>
              <a:tr h="250628">
                <a:tc>
                  <a:txBody>
                    <a:bodyPr/>
                    <a:lstStyle/>
                    <a:p>
                      <a:pPr algn="l" fontAlgn="b"/>
                      <a:r>
                        <a:rPr lang="en-US" sz="1400" b="1" i="0" u="none" strike="noStrike">
                          <a:solidFill>
                            <a:srgbClr val="000000"/>
                          </a:solidFill>
                          <a:effectLst/>
                          <a:latin typeface="Calibri"/>
                        </a:rPr>
                        <a:t>Local span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 $            99,000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1577">
                <a:tc>
                  <a:txBody>
                    <a:bodyPr/>
                    <a:lstStyle/>
                    <a:p>
                      <a:pPr algn="l" fontAlgn="b"/>
                      <a:r>
                        <a:rPr lang="en-US" sz="1400" b="1" i="0" u="none" strike="noStrike">
                          <a:solidFill>
                            <a:srgbClr val="000000"/>
                          </a:solidFill>
                          <a:effectLst/>
                          <a:latin typeface="Calibri"/>
                        </a:rPr>
                        <a:t>SLC spans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 $          186,000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597">
                <a:tc>
                  <a:txBody>
                    <a:bodyPr/>
                    <a:lstStyle/>
                    <a:p>
                      <a:pPr algn="l" fontAlgn="b"/>
                      <a:r>
                        <a:rPr lang="en-US" sz="1400" b="1" i="0" u="none" strike="noStrike">
                          <a:solidFill>
                            <a:srgbClr val="000000"/>
                          </a:solidFill>
                          <a:effectLst/>
                          <a:latin typeface="Calibri"/>
                        </a:rPr>
                        <a:t>DEN spans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 $      1,329,000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597">
                <a:tc>
                  <a:txBody>
                    <a:bodyPr/>
                    <a:lstStyle/>
                    <a:p>
                      <a:pPr algn="l" fontAlgn="b"/>
                      <a:r>
                        <a:rPr lang="en-US" sz="1400" b="1" i="0" u="none" strike="noStrike">
                          <a:solidFill>
                            <a:srgbClr val="000000"/>
                          </a:solidFill>
                          <a:effectLst/>
                          <a:latin typeface="Calibri"/>
                        </a:rPr>
                        <a:t>Dark Fiber Value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1,614,000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6" name="Slide Number Placeholder 15"/>
          <p:cNvSpPr>
            <a:spLocks noGrp="1"/>
          </p:cNvSpPr>
          <p:nvPr>
            <p:ph type="sldNum" sz="quarter" idx="12"/>
          </p:nvPr>
        </p:nvSpPr>
        <p:spPr>
          <a:xfrm>
            <a:off x="6570760" y="6324600"/>
            <a:ext cx="2133600" cy="365125"/>
          </a:xfrm>
        </p:spPr>
        <p:txBody>
          <a:bodyPr/>
          <a:lstStyle/>
          <a:p>
            <a:fld id="{129E3A21-B105-41F8-96D3-1DC8AE631832}" type="slidenum">
              <a:rPr lang="en-US" sz="1800" b="1" smtClean="0"/>
              <a:t>69</a:t>
            </a:fld>
            <a:endParaRPr lang="en-US" sz="1800" b="1" dirty="0"/>
          </a:p>
        </p:txBody>
      </p:sp>
      <p:sp>
        <p:nvSpPr>
          <p:cNvPr id="12" name="TextBox 11"/>
          <p:cNvSpPr txBox="1"/>
          <p:nvPr/>
        </p:nvSpPr>
        <p:spPr>
          <a:xfrm>
            <a:off x="1519540" y="5638800"/>
            <a:ext cx="6077498"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b="1" dirty="0" smtClean="0"/>
              <a:t>Spacing between Huts used to be about 32 to 34 miles</a:t>
            </a:r>
          </a:p>
          <a:p>
            <a:r>
              <a:rPr lang="en-US" b="1" dirty="0" smtClean="0"/>
              <a:t>Today spacing could be between 43 and 52 miles or greater</a:t>
            </a:r>
          </a:p>
          <a:p>
            <a:r>
              <a:rPr lang="en-US" b="1" dirty="0" smtClean="0"/>
              <a:t>Often an access road and/or available power dictates location</a:t>
            </a:r>
            <a:endParaRPr lang="en-US" b="1" dirty="0"/>
          </a:p>
        </p:txBody>
      </p:sp>
      <p:sp>
        <p:nvSpPr>
          <p:cNvPr id="18" name="TextBox 17"/>
          <p:cNvSpPr txBox="1"/>
          <p:nvPr/>
        </p:nvSpPr>
        <p:spPr>
          <a:xfrm>
            <a:off x="4118171" y="1361763"/>
            <a:ext cx="2357377" cy="646331"/>
          </a:xfrm>
          <a:prstGeom prst="rect">
            <a:avLst/>
          </a:prstGeom>
          <a:noFill/>
          <a:ln>
            <a:solidFill>
              <a:srgbClr val="C00000"/>
            </a:solidFill>
          </a:ln>
        </p:spPr>
        <p:txBody>
          <a:bodyPr wrap="none" rtlCol="0">
            <a:spAutoFit/>
          </a:bodyPr>
          <a:lstStyle/>
          <a:p>
            <a:r>
              <a:rPr lang="en-US" dirty="0" smtClean="0">
                <a:solidFill>
                  <a:srgbClr val="C00000"/>
                </a:solidFill>
              </a:rPr>
              <a:t>Minimum Construction</a:t>
            </a:r>
          </a:p>
          <a:p>
            <a:r>
              <a:rPr lang="en-US" dirty="0" smtClean="0">
                <a:solidFill>
                  <a:srgbClr val="C00000"/>
                </a:solidFill>
              </a:rPr>
              <a:t>$200,000 to $280,000</a:t>
            </a:r>
            <a:endParaRPr lang="en-US" dirty="0">
              <a:solidFill>
                <a:srgbClr val="C00000"/>
              </a:solidFill>
            </a:endParaRPr>
          </a:p>
        </p:txBody>
      </p:sp>
      <p:cxnSp>
        <p:nvCxnSpPr>
          <p:cNvPr id="22" name="Straight Arrow Connector 21"/>
          <p:cNvCxnSpPr/>
          <p:nvPr/>
        </p:nvCxnSpPr>
        <p:spPr>
          <a:xfrm flipH="1">
            <a:off x="3746961" y="1524000"/>
            <a:ext cx="371210"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1"/>
          </p:cNvCxnSpPr>
          <p:nvPr/>
        </p:nvCxnSpPr>
        <p:spPr>
          <a:xfrm flipH="1" flipV="1">
            <a:off x="3542492" y="1684928"/>
            <a:ext cx="575679" cy="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6172200" y="5102423"/>
            <a:ext cx="2766591" cy="307777"/>
          </a:xfrm>
          <a:prstGeom prst="rect">
            <a:avLst/>
          </a:prstGeom>
          <a:noFill/>
          <a:ln>
            <a:solidFill>
              <a:srgbClr val="C00000"/>
            </a:solidFill>
          </a:ln>
        </p:spPr>
        <p:txBody>
          <a:bodyPr wrap="none" rtlCol="0">
            <a:spAutoFit/>
          </a:bodyPr>
          <a:lstStyle/>
          <a:p>
            <a:r>
              <a:rPr lang="en-US" sz="1400" dirty="0" smtClean="0">
                <a:solidFill>
                  <a:srgbClr val="C00000"/>
                </a:solidFill>
              </a:rPr>
              <a:t>Construction</a:t>
            </a:r>
            <a:r>
              <a:rPr lang="en-US" sz="1400" dirty="0">
                <a:solidFill>
                  <a:srgbClr val="C00000"/>
                </a:solidFill>
              </a:rPr>
              <a:t> </a:t>
            </a:r>
            <a:r>
              <a:rPr lang="en-US" sz="1400" dirty="0" smtClean="0">
                <a:solidFill>
                  <a:srgbClr val="C00000"/>
                </a:solidFill>
              </a:rPr>
              <a:t>$200,000 to $280,000</a:t>
            </a:r>
            <a:endParaRPr lang="en-US" sz="1400" dirty="0">
              <a:solidFill>
                <a:srgbClr val="C00000"/>
              </a:solidFill>
            </a:endParaRPr>
          </a:p>
        </p:txBody>
      </p:sp>
    </p:spTree>
    <p:extLst>
      <p:ext uri="{BB962C8B-B14F-4D97-AF65-F5344CB8AC3E}">
        <p14:creationId xmlns:p14="http://schemas.microsoft.com/office/powerpoint/2010/main" val="3235429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3110" y="95346"/>
            <a:ext cx="289778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Selection Points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stretch>
            <a:fillRect/>
          </a:stretch>
        </p:blipFill>
        <p:spPr>
          <a:xfrm>
            <a:off x="194158" y="680120"/>
            <a:ext cx="8755684" cy="6048225"/>
          </a:xfrm>
          <a:prstGeom prst="rect">
            <a:avLst/>
          </a:prstGeom>
        </p:spPr>
      </p:pic>
      <p:sp>
        <p:nvSpPr>
          <p:cNvPr id="5" name="Slide Number Placeholder 4"/>
          <p:cNvSpPr>
            <a:spLocks noGrp="1"/>
          </p:cNvSpPr>
          <p:nvPr>
            <p:ph type="sldNum" sz="quarter" idx="12"/>
          </p:nvPr>
        </p:nvSpPr>
        <p:spPr/>
        <p:txBody>
          <a:bodyPr/>
          <a:lstStyle/>
          <a:p>
            <a:fld id="{F30D5B00-8CF3-4515-935C-8CE7EEE4EAE1}" type="slidenum">
              <a:rPr lang="en-US" smtClean="0"/>
              <a:t>7</a:t>
            </a:fld>
            <a:endParaRPr lang="en-US" dirty="0"/>
          </a:p>
        </p:txBody>
      </p:sp>
    </p:spTree>
    <p:extLst>
      <p:ext uri="{BB962C8B-B14F-4D97-AF65-F5344CB8AC3E}">
        <p14:creationId xmlns:p14="http://schemas.microsoft.com/office/powerpoint/2010/main" val="483665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000"/>
            <a:ext cx="9143999" cy="954107"/>
          </a:xfrm>
          <a:prstGeom prst="rect">
            <a:avLst/>
          </a:prstGeom>
          <a:no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dirty="0" smtClean="0">
                <a:solidFill>
                  <a:srgbClr val="FF0000"/>
                </a:solidFill>
              </a:rPr>
              <a:t>Dark Fiber Sale Values </a:t>
            </a:r>
            <a:r>
              <a:rPr lang="en-US" sz="2800" b="1" dirty="0">
                <a:solidFill>
                  <a:srgbClr val="FF0000"/>
                </a:solidFill>
              </a:rPr>
              <a:t>A</a:t>
            </a:r>
            <a:r>
              <a:rPr lang="en-US" sz="2800" b="1" dirty="0" smtClean="0">
                <a:solidFill>
                  <a:srgbClr val="FF0000"/>
                </a:solidFill>
              </a:rPr>
              <a:t>re  </a:t>
            </a:r>
            <a:r>
              <a:rPr lang="en-US" sz="2800" b="1" dirty="0">
                <a:solidFill>
                  <a:srgbClr val="FF0000"/>
                </a:solidFill>
              </a:rPr>
              <a:t>S</a:t>
            </a:r>
            <a:r>
              <a:rPr lang="en-US" sz="2800" b="1" dirty="0" smtClean="0">
                <a:solidFill>
                  <a:srgbClr val="FF0000"/>
                </a:solidFill>
              </a:rPr>
              <a:t>mall Compared to </a:t>
            </a:r>
            <a:endParaRPr lang="en-US" sz="2800" b="1" dirty="0">
              <a:solidFill>
                <a:srgbClr val="FF0000"/>
              </a:solidFill>
            </a:endParaRPr>
          </a:p>
          <a:p>
            <a:pPr algn="ctr"/>
            <a:r>
              <a:rPr lang="en-US" sz="2800" b="1" dirty="0" smtClean="0">
                <a:solidFill>
                  <a:srgbClr val="FF0000"/>
                </a:solidFill>
              </a:rPr>
              <a:t>Value Of Fiber Considering Potential </a:t>
            </a:r>
            <a:r>
              <a:rPr lang="en-US" sz="2800" b="1" dirty="0">
                <a:solidFill>
                  <a:srgbClr val="FF0000"/>
                </a:solidFill>
              </a:rPr>
              <a:t>B</a:t>
            </a:r>
            <a:r>
              <a:rPr lang="en-US" sz="2800" b="1" dirty="0" smtClean="0">
                <a:solidFill>
                  <a:srgbClr val="FF0000"/>
                </a:solidFill>
              </a:rPr>
              <a:t>andwidth </a:t>
            </a:r>
            <a:r>
              <a:rPr lang="en-US" sz="2800" b="1" dirty="0">
                <a:solidFill>
                  <a:srgbClr val="FF0000"/>
                </a:solidFill>
              </a:rPr>
              <a:t>R</a:t>
            </a:r>
            <a:r>
              <a:rPr lang="en-US" sz="2800" b="1" dirty="0" smtClean="0">
                <a:solidFill>
                  <a:srgbClr val="FF0000"/>
                </a:solidFill>
              </a:rPr>
              <a:t>evenues</a:t>
            </a:r>
          </a:p>
        </p:txBody>
      </p:sp>
      <p:graphicFrame>
        <p:nvGraphicFramePr>
          <p:cNvPr id="5" name="Table 4"/>
          <p:cNvGraphicFramePr>
            <a:graphicFrameLocks noGrp="1"/>
          </p:cNvGraphicFramePr>
          <p:nvPr>
            <p:extLst/>
          </p:nvPr>
        </p:nvGraphicFramePr>
        <p:xfrm>
          <a:off x="1268001" y="4572000"/>
          <a:ext cx="6479423" cy="1752601"/>
        </p:xfrm>
        <a:graphic>
          <a:graphicData uri="http://schemas.openxmlformats.org/drawingml/2006/table">
            <a:tbl>
              <a:tblPr/>
              <a:tblGrid>
                <a:gridCol w="2348662"/>
                <a:gridCol w="1297945"/>
                <a:gridCol w="1297945"/>
                <a:gridCol w="1534871"/>
              </a:tblGrid>
              <a:tr h="257491">
                <a:tc gridSpan="4">
                  <a:txBody>
                    <a:bodyPr/>
                    <a:lstStyle/>
                    <a:p>
                      <a:pPr algn="ctr" fontAlgn="b"/>
                      <a:r>
                        <a:rPr lang="en-US" sz="1400" b="1" i="0" u="none" strike="noStrike" dirty="0">
                          <a:solidFill>
                            <a:srgbClr val="FF0000"/>
                          </a:solidFill>
                          <a:effectLst/>
                          <a:latin typeface="Calibri"/>
                        </a:rPr>
                        <a:t>Real Value of a pair of fiber - DEN to SLC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49185">
                <a:tc>
                  <a:txBody>
                    <a:bodyPr/>
                    <a:lstStyle/>
                    <a:p>
                      <a:pPr algn="ctr" fontAlgn="b"/>
                      <a:r>
                        <a:rPr lang="en-US" sz="1400" b="1" i="0" u="none" strike="noStrike" dirty="0">
                          <a:solidFill>
                            <a:srgbClr val="215967"/>
                          </a:solidFill>
                          <a:effectLst/>
                          <a:latin typeface="Calibri"/>
                        </a:rPr>
                        <a:t>Circuit Type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215967"/>
                          </a:solidFill>
                          <a:effectLst/>
                          <a:latin typeface="Calibri"/>
                        </a:rPr>
                        <a:t>Monthly Value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215967"/>
                          </a:solidFill>
                          <a:effectLst/>
                          <a:latin typeface="Calibri"/>
                        </a:rPr>
                        <a:t>Annual Value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215967"/>
                          </a:solidFill>
                          <a:effectLst/>
                          <a:latin typeface="Calibri"/>
                        </a:rPr>
                        <a:t>5 year Value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185">
                <a:tc>
                  <a:txBody>
                    <a:bodyPr/>
                    <a:lstStyle/>
                    <a:p>
                      <a:pPr algn="l" fontAlgn="b"/>
                      <a:r>
                        <a:rPr lang="en-US" sz="1400" b="1" i="0" u="none" strike="noStrike" dirty="0">
                          <a:solidFill>
                            <a:srgbClr val="000000"/>
                          </a:solidFill>
                          <a:effectLst/>
                          <a:latin typeface="Calibri"/>
                        </a:rPr>
                        <a:t>1 Gig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2,300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27,600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138,000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185">
                <a:tc>
                  <a:txBody>
                    <a:bodyPr/>
                    <a:lstStyle/>
                    <a:p>
                      <a:pPr algn="l" fontAlgn="b"/>
                      <a:r>
                        <a:rPr lang="en-US" sz="1400" b="1" i="0" u="none" strike="noStrike" dirty="0">
                          <a:solidFill>
                            <a:srgbClr val="000000"/>
                          </a:solidFill>
                          <a:effectLst/>
                          <a:latin typeface="Calibri"/>
                        </a:rPr>
                        <a:t>10 each 1 Gig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23,000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276,000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1,380,000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185">
                <a:tc>
                  <a:txBody>
                    <a:bodyPr/>
                    <a:lstStyle/>
                    <a:p>
                      <a:pPr algn="l" fontAlgn="b"/>
                      <a:r>
                        <a:rPr lang="en-US" sz="1400" b="1" i="0" u="none" strike="noStrike" dirty="0">
                          <a:solidFill>
                            <a:srgbClr val="000000"/>
                          </a:solidFill>
                          <a:effectLst/>
                          <a:latin typeface="Calibri"/>
                        </a:rPr>
                        <a:t>32 Channels with 10 - 1Gig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736,000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8,832,000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44,160,000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185">
                <a:tc>
                  <a:txBody>
                    <a:bodyPr/>
                    <a:lstStyle/>
                    <a:p>
                      <a:pPr algn="l" fontAlgn="b"/>
                      <a:r>
                        <a:rPr lang="en-US" sz="1400" b="1" i="0" u="none" strike="noStrike" dirty="0">
                          <a:solidFill>
                            <a:srgbClr val="000000"/>
                          </a:solidFill>
                          <a:effectLst/>
                          <a:latin typeface="Calibri"/>
                        </a:rPr>
                        <a:t>10 Gig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16,000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192,000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960,000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185">
                <a:tc>
                  <a:txBody>
                    <a:bodyPr/>
                    <a:lstStyle/>
                    <a:p>
                      <a:pPr algn="l" fontAlgn="b"/>
                      <a:r>
                        <a:rPr lang="en-US" sz="1400" b="1" i="0" u="none" strike="noStrike" dirty="0">
                          <a:solidFill>
                            <a:srgbClr val="000000"/>
                          </a:solidFill>
                          <a:effectLst/>
                          <a:latin typeface="Calibri"/>
                        </a:rPr>
                        <a:t>32 Channels with 10 Gig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512,000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6,144,000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 $         30,720,000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685800" y="1371600"/>
            <a:ext cx="6452023" cy="1477328"/>
          </a:xfrm>
          <a:prstGeom prst="rect">
            <a:avLst/>
          </a:prstGeom>
          <a:noFill/>
          <a:ln>
            <a:solidFill>
              <a:srgbClr val="C00000"/>
            </a:solidFill>
          </a:ln>
        </p:spPr>
        <p:txBody>
          <a:bodyPr wrap="none" rtlCol="0">
            <a:spAutoFit/>
          </a:bodyPr>
          <a:lstStyle/>
          <a:p>
            <a:r>
              <a:rPr lang="en-US" b="1" dirty="0" smtClean="0">
                <a:solidFill>
                  <a:srgbClr val="C00000"/>
                </a:solidFill>
              </a:rPr>
              <a:t>Cost to Equip a pair of fiber for 1 wavelength with 10 Gig Capacity</a:t>
            </a:r>
          </a:p>
          <a:p>
            <a:r>
              <a:rPr lang="en-US" dirty="0" smtClean="0">
                <a:solidFill>
                  <a:srgbClr val="C00000"/>
                </a:solidFill>
              </a:rPr>
              <a:t>19 Huts would need Amplifiers or Regeneration Equipment</a:t>
            </a:r>
          </a:p>
          <a:p>
            <a:r>
              <a:rPr lang="en-US" dirty="0" smtClean="0">
                <a:solidFill>
                  <a:srgbClr val="C00000"/>
                </a:solidFill>
              </a:rPr>
              <a:t>12 – Amplifiers at $15,000			$180,000</a:t>
            </a:r>
          </a:p>
          <a:p>
            <a:pPr marL="342900" indent="-342900">
              <a:buAutoNum type="arabicPlain" startAt="7"/>
            </a:pPr>
            <a:r>
              <a:rPr lang="en-US" dirty="0" smtClean="0">
                <a:solidFill>
                  <a:srgbClr val="C00000"/>
                </a:solidFill>
              </a:rPr>
              <a:t>- Add/Drop equipment at $25,000		</a:t>
            </a:r>
            <a:r>
              <a:rPr lang="en-US" u="sng" dirty="0" smtClean="0">
                <a:solidFill>
                  <a:srgbClr val="C00000"/>
                </a:solidFill>
              </a:rPr>
              <a:t>$175,000</a:t>
            </a:r>
          </a:p>
          <a:p>
            <a:pPr lvl="8"/>
            <a:r>
              <a:rPr lang="en-US" dirty="0" smtClean="0">
                <a:solidFill>
                  <a:srgbClr val="C00000"/>
                </a:solidFill>
              </a:rPr>
              <a:t>	$355,000</a:t>
            </a:r>
            <a:endParaRPr lang="en-US" dirty="0">
              <a:solidFill>
                <a:srgbClr val="C00000"/>
              </a:solidFill>
            </a:endParaRPr>
          </a:p>
        </p:txBody>
      </p:sp>
      <p:sp>
        <p:nvSpPr>
          <p:cNvPr id="7" name="TextBox 6"/>
          <p:cNvSpPr txBox="1"/>
          <p:nvPr/>
        </p:nvSpPr>
        <p:spPr>
          <a:xfrm>
            <a:off x="1120693" y="3002602"/>
            <a:ext cx="6804107" cy="1477328"/>
          </a:xfrm>
          <a:prstGeom prst="rect">
            <a:avLst/>
          </a:prstGeom>
          <a:noFill/>
          <a:ln>
            <a:solidFill>
              <a:srgbClr val="C00000"/>
            </a:solidFill>
          </a:ln>
        </p:spPr>
        <p:txBody>
          <a:bodyPr wrap="none" rtlCol="0">
            <a:spAutoFit/>
          </a:bodyPr>
          <a:lstStyle/>
          <a:p>
            <a:r>
              <a:rPr lang="en-US" b="1" dirty="0" smtClean="0">
                <a:solidFill>
                  <a:srgbClr val="C00000"/>
                </a:solidFill>
              </a:rPr>
              <a:t>Cost to Equip a pair of fiber for DWDM with 10 Gig Capacity per wave</a:t>
            </a:r>
          </a:p>
          <a:p>
            <a:r>
              <a:rPr lang="en-US" dirty="0" smtClean="0">
                <a:solidFill>
                  <a:srgbClr val="C00000"/>
                </a:solidFill>
              </a:rPr>
              <a:t>19 Huts would need Amplifiers or Regeneration Equipment</a:t>
            </a:r>
          </a:p>
          <a:p>
            <a:r>
              <a:rPr lang="en-US" dirty="0" smtClean="0">
                <a:solidFill>
                  <a:srgbClr val="C00000"/>
                </a:solidFill>
              </a:rPr>
              <a:t>12 – Amplifiers at $65,000			$</a:t>
            </a:r>
            <a:r>
              <a:rPr lang="en-US" dirty="0">
                <a:solidFill>
                  <a:srgbClr val="C00000"/>
                </a:solidFill>
              </a:rPr>
              <a:t>7</a:t>
            </a:r>
            <a:r>
              <a:rPr lang="en-US" dirty="0" smtClean="0">
                <a:solidFill>
                  <a:srgbClr val="C00000"/>
                </a:solidFill>
              </a:rPr>
              <a:t>80,000</a:t>
            </a:r>
          </a:p>
          <a:p>
            <a:r>
              <a:rPr lang="en-US" dirty="0" smtClean="0">
                <a:solidFill>
                  <a:srgbClr val="C00000"/>
                </a:solidFill>
              </a:rPr>
              <a:t>7 - Add/Drop </a:t>
            </a:r>
            <a:r>
              <a:rPr lang="en-US" dirty="0">
                <a:solidFill>
                  <a:srgbClr val="C00000"/>
                </a:solidFill>
              </a:rPr>
              <a:t>E</a:t>
            </a:r>
            <a:r>
              <a:rPr lang="en-US" dirty="0" smtClean="0">
                <a:solidFill>
                  <a:srgbClr val="C00000"/>
                </a:solidFill>
              </a:rPr>
              <a:t>quipment at $475,000		</a:t>
            </a:r>
            <a:r>
              <a:rPr lang="en-US" u="sng" dirty="0" smtClean="0">
                <a:solidFill>
                  <a:srgbClr val="C00000"/>
                </a:solidFill>
              </a:rPr>
              <a:t>$3,325,000</a:t>
            </a:r>
          </a:p>
          <a:p>
            <a:pPr lvl="8"/>
            <a:r>
              <a:rPr lang="en-US" dirty="0" smtClean="0">
                <a:solidFill>
                  <a:srgbClr val="C00000"/>
                </a:solidFill>
              </a:rPr>
              <a:t>	$4,105,000</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129E3A21-B105-41F8-96D3-1DC8AE631832}" type="slidenum">
              <a:rPr lang="en-US" sz="1800" b="1" smtClean="0"/>
              <a:t>70</a:t>
            </a:fld>
            <a:endParaRPr lang="en-US" sz="1800" b="1" dirty="0"/>
          </a:p>
        </p:txBody>
      </p:sp>
      <p:sp>
        <p:nvSpPr>
          <p:cNvPr id="3" name="TextBox 2"/>
          <p:cNvSpPr txBox="1"/>
          <p:nvPr/>
        </p:nvSpPr>
        <p:spPr>
          <a:xfrm>
            <a:off x="7315200" y="1371600"/>
            <a:ext cx="1600200" cy="1477328"/>
          </a:xfrm>
          <a:prstGeom prst="rect">
            <a:avLst/>
          </a:prstGeom>
          <a:noFill/>
          <a:ln>
            <a:solidFill>
              <a:srgbClr val="C00000"/>
            </a:solidFill>
          </a:ln>
        </p:spPr>
        <p:txBody>
          <a:bodyPr wrap="square" rtlCol="0">
            <a:spAutoFit/>
          </a:bodyPr>
          <a:lstStyle/>
          <a:p>
            <a:r>
              <a:rPr lang="en-US" dirty="0" smtClean="0">
                <a:solidFill>
                  <a:srgbClr val="C00000"/>
                </a:solidFill>
              </a:rPr>
              <a:t>Add a 4 Wave</a:t>
            </a:r>
          </a:p>
          <a:p>
            <a:r>
              <a:rPr lang="en-US" dirty="0" smtClean="0">
                <a:solidFill>
                  <a:srgbClr val="C00000"/>
                </a:solidFill>
              </a:rPr>
              <a:t>Transducer  at 7 places  $280,000</a:t>
            </a:r>
          </a:p>
          <a:p>
            <a:endParaRPr lang="en-US" dirty="0"/>
          </a:p>
        </p:txBody>
      </p:sp>
      <p:cxnSp>
        <p:nvCxnSpPr>
          <p:cNvPr id="8" name="Straight Arrow Connector 7"/>
          <p:cNvCxnSpPr>
            <a:stCxn id="3" idx="1"/>
            <a:endCxn id="6" idx="3"/>
          </p:cNvCxnSpPr>
          <p:nvPr/>
        </p:nvCxnSpPr>
        <p:spPr>
          <a:xfrm flipH="1">
            <a:off x="7137823" y="2110264"/>
            <a:ext cx="177377"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11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E3A21-B105-41F8-96D3-1DC8AE631832}" type="slidenum">
              <a:rPr lang="en-US" smtClean="0"/>
              <a:t>71</a:t>
            </a:fld>
            <a:endParaRPr lang="en-US" dirty="0"/>
          </a:p>
        </p:txBody>
      </p:sp>
      <p:sp>
        <p:nvSpPr>
          <p:cNvPr id="3" name="TextBox 2"/>
          <p:cNvSpPr txBox="1"/>
          <p:nvPr/>
        </p:nvSpPr>
        <p:spPr>
          <a:xfrm>
            <a:off x="777033" y="381000"/>
            <a:ext cx="7604967"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sz="2400" dirty="0" smtClean="0"/>
              <a:t>Other Costs and Operational Considerations if  POP Created</a:t>
            </a:r>
            <a:endParaRPr lang="en-US" sz="2400" dirty="0"/>
          </a:p>
        </p:txBody>
      </p:sp>
      <p:sp>
        <p:nvSpPr>
          <p:cNvPr id="4" name="TextBox 3"/>
          <p:cNvSpPr txBox="1"/>
          <p:nvPr/>
        </p:nvSpPr>
        <p:spPr>
          <a:xfrm>
            <a:off x="777032" y="1219200"/>
            <a:ext cx="7604967" cy="4247317"/>
          </a:xfrm>
          <a:prstGeom prst="rect">
            <a:avLst/>
          </a:prstGeom>
          <a:noFill/>
          <a:ln>
            <a:solidFill>
              <a:srgbClr val="C00000"/>
            </a:solidFill>
          </a:ln>
        </p:spPr>
        <p:txBody>
          <a:bodyPr wrap="square" rtlCol="0">
            <a:spAutoFit/>
          </a:bodyPr>
          <a:lstStyle/>
          <a:p>
            <a:r>
              <a:rPr lang="en-US" b="1" dirty="0" smtClean="0">
                <a:solidFill>
                  <a:srgbClr val="C00000"/>
                </a:solidFill>
              </a:rPr>
              <a:t>Additional Costs if Point of Presence is Created</a:t>
            </a:r>
          </a:p>
          <a:p>
            <a:pPr marL="285750" indent="-285750">
              <a:buFont typeface="Arial" pitchFamily="34" charset="0"/>
              <a:buChar char="•"/>
            </a:pPr>
            <a:r>
              <a:rPr lang="en-US" b="1" dirty="0" smtClean="0">
                <a:solidFill>
                  <a:srgbClr val="C00000"/>
                </a:solidFill>
              </a:rPr>
              <a:t>Technical Staff</a:t>
            </a:r>
          </a:p>
          <a:p>
            <a:pPr marL="742950" lvl="1" indent="-285750">
              <a:buFont typeface="Arial" pitchFamily="34" charset="0"/>
              <a:buChar char="•"/>
            </a:pPr>
            <a:r>
              <a:rPr lang="en-US" b="1" dirty="0">
                <a:solidFill>
                  <a:srgbClr val="C00000"/>
                </a:solidFill>
              </a:rPr>
              <a:t>I</a:t>
            </a:r>
            <a:r>
              <a:rPr lang="en-US" b="1" dirty="0" smtClean="0">
                <a:solidFill>
                  <a:srgbClr val="C00000"/>
                </a:solidFill>
              </a:rPr>
              <a:t>n community to respond to system needs or outages</a:t>
            </a:r>
          </a:p>
          <a:p>
            <a:pPr marL="742950" lvl="1" indent="-285750">
              <a:buFont typeface="Arial" pitchFamily="34" charset="0"/>
              <a:buChar char="•"/>
            </a:pPr>
            <a:r>
              <a:rPr lang="en-US" b="1" dirty="0" smtClean="0">
                <a:solidFill>
                  <a:srgbClr val="C00000"/>
                </a:solidFill>
              </a:rPr>
              <a:t>Familiar with Optical as well as customer premise equipment</a:t>
            </a:r>
          </a:p>
          <a:p>
            <a:pPr marL="742950" lvl="1" indent="-285750">
              <a:buFont typeface="Arial" pitchFamily="34" charset="0"/>
              <a:buChar char="•"/>
            </a:pPr>
            <a:r>
              <a:rPr lang="en-US" b="1" dirty="0" smtClean="0">
                <a:solidFill>
                  <a:srgbClr val="C00000"/>
                </a:solidFill>
              </a:rPr>
              <a:t>24/7 – weekends and vacation coverage</a:t>
            </a:r>
          </a:p>
          <a:p>
            <a:pPr marL="285750" indent="-285750">
              <a:buFont typeface="Arial" pitchFamily="34" charset="0"/>
              <a:buChar char="•"/>
            </a:pPr>
            <a:r>
              <a:rPr lang="en-US" b="1" dirty="0" smtClean="0">
                <a:solidFill>
                  <a:srgbClr val="C00000"/>
                </a:solidFill>
              </a:rPr>
              <a:t>Maintenance and Relocations of local fiber for access in city ROWs</a:t>
            </a:r>
          </a:p>
          <a:p>
            <a:pPr marL="285750" indent="-285750">
              <a:buFont typeface="Arial" pitchFamily="34" charset="0"/>
              <a:buChar char="•"/>
            </a:pPr>
            <a:r>
              <a:rPr lang="en-US" b="1" dirty="0" smtClean="0">
                <a:solidFill>
                  <a:srgbClr val="C00000"/>
                </a:solidFill>
              </a:rPr>
              <a:t>If access is created – creating and staffing sales operation to expand use</a:t>
            </a:r>
          </a:p>
          <a:p>
            <a:pPr marL="285750" indent="-285750">
              <a:buFont typeface="Arial" pitchFamily="34" charset="0"/>
              <a:buChar char="•"/>
            </a:pPr>
            <a:r>
              <a:rPr lang="en-US" b="1" dirty="0" smtClean="0">
                <a:solidFill>
                  <a:srgbClr val="C00000"/>
                </a:solidFill>
              </a:rPr>
              <a:t>Revenue generated in </a:t>
            </a:r>
            <a:r>
              <a:rPr lang="en-US" b="1" dirty="0">
                <a:solidFill>
                  <a:srgbClr val="C00000"/>
                </a:solidFill>
              </a:rPr>
              <a:t>W</a:t>
            </a:r>
            <a:r>
              <a:rPr lang="en-US" b="1" dirty="0" smtClean="0">
                <a:solidFill>
                  <a:srgbClr val="C00000"/>
                </a:solidFill>
              </a:rPr>
              <a:t>yoming</a:t>
            </a:r>
          </a:p>
          <a:p>
            <a:pPr marL="742950" lvl="1" indent="-285750">
              <a:buFont typeface="Arial" pitchFamily="34" charset="0"/>
              <a:buChar char="•"/>
            </a:pPr>
            <a:r>
              <a:rPr lang="en-US" b="1" dirty="0" smtClean="0">
                <a:solidFill>
                  <a:srgbClr val="C00000"/>
                </a:solidFill>
              </a:rPr>
              <a:t>Sales Tax</a:t>
            </a:r>
          </a:p>
          <a:p>
            <a:pPr marL="742950" lvl="1" indent="-285750">
              <a:buFont typeface="Arial" pitchFamily="34" charset="0"/>
              <a:buChar char="•"/>
            </a:pPr>
            <a:r>
              <a:rPr lang="en-US" b="1" dirty="0" smtClean="0">
                <a:solidFill>
                  <a:srgbClr val="C00000"/>
                </a:solidFill>
              </a:rPr>
              <a:t>Public Utility over site</a:t>
            </a:r>
          </a:p>
          <a:p>
            <a:pPr marL="742950" lvl="1" indent="-285750">
              <a:buFont typeface="Arial" pitchFamily="34" charset="0"/>
              <a:buChar char="•"/>
            </a:pPr>
            <a:r>
              <a:rPr lang="en-US" b="1" dirty="0" smtClean="0">
                <a:solidFill>
                  <a:srgbClr val="C00000"/>
                </a:solidFill>
              </a:rPr>
              <a:t>State and Federal Reporting</a:t>
            </a:r>
            <a:endParaRPr lang="en-US" b="1" dirty="0">
              <a:solidFill>
                <a:srgbClr val="C00000"/>
              </a:solidFill>
            </a:endParaRPr>
          </a:p>
          <a:p>
            <a:pPr marL="285750" indent="-285750">
              <a:buFont typeface="Arial" pitchFamily="34" charset="0"/>
              <a:buChar char="•"/>
            </a:pPr>
            <a:r>
              <a:rPr lang="en-US" b="1" dirty="0" smtClean="0">
                <a:solidFill>
                  <a:srgbClr val="C00000"/>
                </a:solidFill>
              </a:rPr>
              <a:t>New equipment to create POP means higher personal property value – potentially in all huts in Wyoming = personal property tax increase</a:t>
            </a:r>
          </a:p>
          <a:p>
            <a:pPr marL="285750" indent="-285750">
              <a:buFont typeface="Arial" pitchFamily="34" charset="0"/>
              <a:buChar char="•"/>
            </a:pPr>
            <a:r>
              <a:rPr lang="en-US" b="1" dirty="0" smtClean="0">
                <a:solidFill>
                  <a:srgbClr val="C00000"/>
                </a:solidFill>
              </a:rPr>
              <a:t>Expansion of equipment could mean hut upgrade(s) for power, batteries, generator, rack space, cooling load, etc.</a:t>
            </a:r>
          </a:p>
        </p:txBody>
      </p:sp>
    </p:spTree>
    <p:extLst>
      <p:ext uri="{BB962C8B-B14F-4D97-AF65-F5344CB8AC3E}">
        <p14:creationId xmlns:p14="http://schemas.microsoft.com/office/powerpoint/2010/main" val="991892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9384" y="152400"/>
            <a:ext cx="4368800" cy="3276600"/>
            <a:chOff x="39384" y="152400"/>
            <a:chExt cx="4368800" cy="32766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4" y="152400"/>
              <a:ext cx="4368800" cy="3276600"/>
            </a:xfrm>
            <a:prstGeom prst="rect">
              <a:avLst/>
            </a:prstGeom>
          </p:spPr>
        </p:pic>
        <p:sp>
          <p:nvSpPr>
            <p:cNvPr id="8" name="TextBox 7"/>
            <p:cNvSpPr txBox="1"/>
            <p:nvPr/>
          </p:nvSpPr>
          <p:spPr>
            <a:xfrm>
              <a:off x="228600" y="228600"/>
              <a:ext cx="4073359" cy="461665"/>
            </a:xfrm>
            <a:prstGeom prst="rect">
              <a:avLst/>
            </a:prstGeom>
            <a:noFill/>
          </p:spPr>
          <p:txBody>
            <a:bodyPr wrap="none" rtlCol="0">
              <a:spAutoFit/>
            </a:bodyPr>
            <a:lstStyle/>
            <a:p>
              <a:r>
                <a:rPr lang="en-US" sz="2400" b="1" dirty="0" smtClean="0"/>
                <a:t>CenturyLink &amp; AT&amp;T 1</a:t>
              </a:r>
              <a:r>
                <a:rPr lang="en-US" sz="2400" b="1" baseline="30000" dirty="0" smtClean="0"/>
                <a:t>st</a:t>
              </a:r>
              <a:r>
                <a:rPr lang="en-US" sz="2400" b="1" dirty="0" smtClean="0"/>
                <a:t> Routes</a:t>
              </a:r>
              <a:endParaRPr lang="en-US" sz="2400" b="1" dirty="0"/>
            </a:p>
          </p:txBody>
        </p:sp>
      </p:grpSp>
      <p:grpSp>
        <p:nvGrpSpPr>
          <p:cNvPr id="15" name="Group 14"/>
          <p:cNvGrpSpPr/>
          <p:nvPr/>
        </p:nvGrpSpPr>
        <p:grpSpPr>
          <a:xfrm>
            <a:off x="4546600" y="152400"/>
            <a:ext cx="4368800" cy="3276600"/>
            <a:chOff x="4546600" y="152400"/>
            <a:chExt cx="4368800" cy="32766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00" y="152400"/>
              <a:ext cx="4368800" cy="3276600"/>
            </a:xfrm>
            <a:prstGeom prst="rect">
              <a:avLst/>
            </a:prstGeom>
          </p:spPr>
        </p:pic>
        <p:sp>
          <p:nvSpPr>
            <p:cNvPr id="9" name="TextBox 8"/>
            <p:cNvSpPr txBox="1"/>
            <p:nvPr/>
          </p:nvSpPr>
          <p:spPr>
            <a:xfrm>
              <a:off x="5334000" y="300335"/>
              <a:ext cx="2968377" cy="461665"/>
            </a:xfrm>
            <a:prstGeom prst="rect">
              <a:avLst/>
            </a:prstGeom>
            <a:noFill/>
          </p:spPr>
          <p:txBody>
            <a:bodyPr wrap="none" rtlCol="0">
              <a:spAutoFit/>
            </a:bodyPr>
            <a:lstStyle/>
            <a:p>
              <a:r>
                <a:rPr lang="en-US" sz="2400" b="1" dirty="0" smtClean="0"/>
                <a:t>Level 3 Original Route</a:t>
              </a:r>
              <a:endParaRPr lang="en-US" sz="2400" b="1" dirty="0"/>
            </a:p>
          </p:txBody>
        </p:sp>
      </p:grpSp>
      <p:sp>
        <p:nvSpPr>
          <p:cNvPr id="11" name="Slide Number Placeholder 10"/>
          <p:cNvSpPr>
            <a:spLocks noGrp="1"/>
          </p:cNvSpPr>
          <p:nvPr>
            <p:ph type="sldNum" sz="quarter" idx="12"/>
          </p:nvPr>
        </p:nvSpPr>
        <p:spPr/>
        <p:txBody>
          <a:bodyPr/>
          <a:lstStyle/>
          <a:p>
            <a:fld id="{129E3A21-B105-41F8-96D3-1DC8AE631832}" type="slidenum">
              <a:rPr lang="en-US" sz="1800" b="1" smtClean="0">
                <a:solidFill>
                  <a:schemeClr val="bg1"/>
                </a:solidFill>
              </a:rPr>
              <a:t>72</a:t>
            </a:fld>
            <a:endParaRPr lang="en-US" sz="1800" b="1"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505199"/>
            <a:ext cx="4499428" cy="3374571"/>
          </a:xfrm>
          <a:prstGeom prst="rect">
            <a:avLst/>
          </a:prstGeom>
        </p:spPr>
      </p:pic>
      <p:sp>
        <p:nvSpPr>
          <p:cNvPr id="18" name="TextBox 17"/>
          <p:cNvSpPr txBox="1"/>
          <p:nvPr/>
        </p:nvSpPr>
        <p:spPr>
          <a:xfrm>
            <a:off x="4498875" y="6019800"/>
            <a:ext cx="4638641" cy="769441"/>
          </a:xfrm>
          <a:prstGeom prst="rect">
            <a:avLst/>
          </a:prstGeom>
          <a:noFill/>
        </p:spPr>
        <p:txBody>
          <a:bodyPr wrap="none" rtlCol="0">
            <a:spAutoFit/>
          </a:bodyPr>
          <a:lstStyle/>
          <a:p>
            <a:pPr algn="ctr"/>
            <a:r>
              <a:rPr lang="en-US" sz="2200" b="1" dirty="0" err="1" smtClean="0"/>
              <a:t>Broadwing</a:t>
            </a:r>
            <a:r>
              <a:rPr lang="en-US" sz="2200" b="1" dirty="0" smtClean="0"/>
              <a:t>/Level3</a:t>
            </a:r>
          </a:p>
          <a:p>
            <a:pPr algn="ctr"/>
            <a:r>
              <a:rPr lang="en-US" sz="2200" b="1" dirty="0" smtClean="0"/>
              <a:t>Rogers Canyon Rd &amp; Warren Ranch Rd</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75" y="3526971"/>
            <a:ext cx="4470400" cy="3352800"/>
          </a:xfrm>
          <a:prstGeom prst="rect">
            <a:avLst/>
          </a:prstGeom>
        </p:spPr>
      </p:pic>
      <p:sp>
        <p:nvSpPr>
          <p:cNvPr id="17" name="TextBox 16"/>
          <p:cNvSpPr txBox="1"/>
          <p:nvPr/>
        </p:nvSpPr>
        <p:spPr>
          <a:xfrm>
            <a:off x="121305" y="5908221"/>
            <a:ext cx="4301370" cy="830997"/>
          </a:xfrm>
          <a:prstGeom prst="rect">
            <a:avLst/>
          </a:prstGeom>
          <a:noFill/>
        </p:spPr>
        <p:txBody>
          <a:bodyPr wrap="none" rtlCol="0">
            <a:spAutoFit/>
          </a:bodyPr>
          <a:lstStyle/>
          <a:p>
            <a:pPr algn="ctr"/>
            <a:r>
              <a:rPr lang="en-US" sz="2400" b="1" dirty="0" smtClean="0"/>
              <a:t>Sprint 8’ X 10”</a:t>
            </a:r>
          </a:p>
          <a:p>
            <a:pPr algn="ctr"/>
            <a:r>
              <a:rPr lang="en-US" sz="2400" b="1" dirty="0" smtClean="0"/>
              <a:t>UPRR &amp; Howell Rd 7 miles north</a:t>
            </a:r>
          </a:p>
        </p:txBody>
      </p:sp>
    </p:spTree>
    <p:extLst>
      <p:ext uri="{BB962C8B-B14F-4D97-AF65-F5344CB8AC3E}">
        <p14:creationId xmlns:p14="http://schemas.microsoft.com/office/powerpoint/2010/main" val="33792877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E3A21-B105-41F8-96D3-1DC8AE631832}" type="slidenum">
              <a:rPr lang="en-US" smtClean="0"/>
              <a:t>73</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0" y="3429000"/>
            <a:ext cx="4368800" cy="3276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429000"/>
            <a:ext cx="4368800" cy="3276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29" y="76200"/>
            <a:ext cx="4339771" cy="32548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76200"/>
            <a:ext cx="4343400" cy="3257550"/>
          </a:xfrm>
          <a:prstGeom prst="rect">
            <a:avLst/>
          </a:prstGeom>
        </p:spPr>
      </p:pic>
      <p:sp>
        <p:nvSpPr>
          <p:cNvPr id="7" name="TextBox 6"/>
          <p:cNvSpPr txBox="1"/>
          <p:nvPr/>
        </p:nvSpPr>
        <p:spPr>
          <a:xfrm>
            <a:off x="609600" y="2362200"/>
            <a:ext cx="3033331" cy="830997"/>
          </a:xfrm>
          <a:prstGeom prst="rect">
            <a:avLst/>
          </a:prstGeom>
          <a:noFill/>
        </p:spPr>
        <p:txBody>
          <a:bodyPr wrap="none" rtlCol="0">
            <a:spAutoFit/>
          </a:bodyPr>
          <a:lstStyle/>
          <a:p>
            <a:pPr algn="ctr"/>
            <a:r>
              <a:rPr lang="en-US" sz="2400" b="1" dirty="0" smtClean="0"/>
              <a:t>Optimum/Bresnan</a:t>
            </a:r>
          </a:p>
          <a:p>
            <a:pPr algn="ctr"/>
            <a:r>
              <a:rPr lang="en-US" sz="2400" b="1" dirty="0" smtClean="0"/>
              <a:t>287 near E Beaufort St</a:t>
            </a:r>
            <a:endParaRPr lang="en-US" sz="2400" b="1" dirty="0"/>
          </a:p>
        </p:txBody>
      </p:sp>
      <p:sp>
        <p:nvSpPr>
          <p:cNvPr id="8" name="TextBox 7"/>
          <p:cNvSpPr txBox="1"/>
          <p:nvPr/>
        </p:nvSpPr>
        <p:spPr>
          <a:xfrm>
            <a:off x="6046136" y="2362200"/>
            <a:ext cx="2073452" cy="830997"/>
          </a:xfrm>
          <a:prstGeom prst="rect">
            <a:avLst/>
          </a:prstGeom>
          <a:noFill/>
        </p:spPr>
        <p:txBody>
          <a:bodyPr wrap="none" rtlCol="0">
            <a:spAutoFit/>
          </a:bodyPr>
          <a:lstStyle/>
          <a:p>
            <a:pPr algn="ctr"/>
            <a:r>
              <a:rPr lang="en-US" sz="2400" b="1" dirty="0" smtClean="0"/>
              <a:t>Original Level3</a:t>
            </a:r>
          </a:p>
          <a:p>
            <a:pPr algn="ctr"/>
            <a:r>
              <a:rPr lang="en-US" sz="2400" b="1" dirty="0" smtClean="0"/>
              <a:t>PFE Road</a:t>
            </a:r>
            <a:endParaRPr lang="en-US" sz="2400" b="1" dirty="0"/>
          </a:p>
        </p:txBody>
      </p:sp>
      <p:sp>
        <p:nvSpPr>
          <p:cNvPr id="9" name="TextBox 8"/>
          <p:cNvSpPr txBox="1"/>
          <p:nvPr/>
        </p:nvSpPr>
        <p:spPr>
          <a:xfrm>
            <a:off x="668553" y="5791200"/>
            <a:ext cx="3243132" cy="830997"/>
          </a:xfrm>
          <a:prstGeom prst="rect">
            <a:avLst/>
          </a:prstGeom>
          <a:noFill/>
        </p:spPr>
        <p:txBody>
          <a:bodyPr wrap="none" rtlCol="0">
            <a:spAutoFit/>
          </a:bodyPr>
          <a:lstStyle/>
          <a:p>
            <a:pPr algn="ctr"/>
            <a:r>
              <a:rPr lang="en-US" sz="2400" b="1" dirty="0" smtClean="0"/>
              <a:t>Verizon  8’ X 10’ </a:t>
            </a:r>
          </a:p>
          <a:p>
            <a:pPr algn="ctr"/>
            <a:r>
              <a:rPr lang="en-US" sz="2400" b="1" dirty="0" smtClean="0"/>
              <a:t>287 S at Spring Lakes Rd</a:t>
            </a:r>
            <a:endParaRPr lang="en-US" sz="2400" b="1" dirty="0"/>
          </a:p>
        </p:txBody>
      </p:sp>
      <p:sp>
        <p:nvSpPr>
          <p:cNvPr id="10" name="TextBox 9"/>
          <p:cNvSpPr txBox="1"/>
          <p:nvPr/>
        </p:nvSpPr>
        <p:spPr>
          <a:xfrm>
            <a:off x="4592960" y="3505200"/>
            <a:ext cx="4398640" cy="769441"/>
          </a:xfrm>
          <a:prstGeom prst="rect">
            <a:avLst/>
          </a:prstGeom>
          <a:noFill/>
        </p:spPr>
        <p:txBody>
          <a:bodyPr wrap="none" rtlCol="0">
            <a:spAutoFit/>
          </a:bodyPr>
          <a:lstStyle/>
          <a:p>
            <a:pPr algn="ctr"/>
            <a:r>
              <a:rPr lang="en-US" sz="2200" b="1" dirty="0" err="1" smtClean="0"/>
              <a:t>Wiltel</a:t>
            </a:r>
            <a:r>
              <a:rPr lang="en-US" sz="2200" b="1" dirty="0" smtClean="0"/>
              <a:t> &amp; </a:t>
            </a:r>
            <a:r>
              <a:rPr lang="en-US" sz="2200" b="1" dirty="0" err="1" smtClean="0"/>
              <a:t>VzB</a:t>
            </a:r>
            <a:r>
              <a:rPr lang="en-US" sz="2200" b="1" dirty="0" smtClean="0"/>
              <a:t> Fiber Markers</a:t>
            </a:r>
          </a:p>
          <a:p>
            <a:pPr algn="ctr"/>
            <a:r>
              <a:rPr lang="en-US" sz="2200" b="1" dirty="0" smtClean="0"/>
              <a:t>Next to </a:t>
            </a:r>
            <a:r>
              <a:rPr lang="en-US" sz="2200" b="1" dirty="0" err="1" smtClean="0"/>
              <a:t>VzB</a:t>
            </a:r>
            <a:r>
              <a:rPr lang="en-US" sz="2200" b="1" dirty="0" smtClean="0"/>
              <a:t> Hut in Williams Pipeline</a:t>
            </a:r>
            <a:endParaRPr lang="en-US" sz="2200" b="1" dirty="0"/>
          </a:p>
        </p:txBody>
      </p:sp>
      <p:cxnSp>
        <p:nvCxnSpPr>
          <p:cNvPr id="12" name="Straight Arrow Connector 11"/>
          <p:cNvCxnSpPr/>
          <p:nvPr/>
        </p:nvCxnSpPr>
        <p:spPr>
          <a:xfrm>
            <a:off x="6096000" y="4267200"/>
            <a:ext cx="38100" cy="60960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086600" y="4321629"/>
            <a:ext cx="38100" cy="60960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911685" y="1828800"/>
            <a:ext cx="2184315" cy="76200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989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oe.Sharkey\Documents\TMNG2000\Wyoming - State of\Laramie\May 24 2012 presentation\Pictures\IMAG03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9" y="304800"/>
            <a:ext cx="4415631" cy="331172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129E3A21-B105-41F8-96D3-1DC8AE631832}" type="slidenum">
              <a:rPr lang="en-US" sz="1800" b="1" smtClean="0"/>
              <a:t>74</a:t>
            </a:fld>
            <a:endParaRPr lang="en-US" sz="1800" b="1"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14800"/>
            <a:ext cx="8374063" cy="189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91220" y="2666999"/>
            <a:ext cx="3347456" cy="830997"/>
          </a:xfrm>
          <a:prstGeom prst="rect">
            <a:avLst/>
          </a:prstGeom>
          <a:noFill/>
        </p:spPr>
        <p:txBody>
          <a:bodyPr wrap="none" rtlCol="0">
            <a:spAutoFit/>
          </a:bodyPr>
          <a:lstStyle/>
          <a:p>
            <a:pPr algn="ctr"/>
            <a:r>
              <a:rPr lang="en-US" sz="2400" b="1" dirty="0" err="1" smtClean="0"/>
              <a:t>Wiltel</a:t>
            </a:r>
            <a:r>
              <a:rPr lang="en-US" sz="2400" b="1" dirty="0" smtClean="0"/>
              <a:t> 30’ X 20”</a:t>
            </a:r>
          </a:p>
          <a:p>
            <a:pPr algn="ctr"/>
            <a:r>
              <a:rPr lang="en-US" sz="2400" b="1" dirty="0" err="1" smtClean="0"/>
              <a:t>Herricks</a:t>
            </a:r>
            <a:r>
              <a:rPr lang="en-US" sz="2400" b="1" dirty="0" smtClean="0"/>
              <a:t> Road Exit on I80</a:t>
            </a:r>
          </a:p>
        </p:txBody>
      </p:sp>
      <p:pic>
        <p:nvPicPr>
          <p:cNvPr id="5123" name="Picture 3" descr="C:\Users\Joe.Sharkey\Documents\TMNG2000\Wyoming - State of\Laramie\May 24 2012 presentation\Pictures\IMAG03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376" y="304799"/>
            <a:ext cx="4415631" cy="33117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029549" y="2590800"/>
            <a:ext cx="3733459" cy="830997"/>
          </a:xfrm>
          <a:prstGeom prst="rect">
            <a:avLst/>
          </a:prstGeom>
          <a:noFill/>
        </p:spPr>
        <p:txBody>
          <a:bodyPr wrap="none" rtlCol="0">
            <a:spAutoFit/>
          </a:bodyPr>
          <a:lstStyle/>
          <a:p>
            <a:pPr algn="ctr"/>
            <a:r>
              <a:rPr lang="en-US" sz="2400" b="1" dirty="0" err="1" smtClean="0"/>
              <a:t>CenturyLink</a:t>
            </a:r>
            <a:r>
              <a:rPr lang="en-US" sz="2400" b="1" dirty="0" smtClean="0"/>
              <a:t>/Enron ECI</a:t>
            </a:r>
          </a:p>
          <a:p>
            <a:pPr algn="ctr"/>
            <a:r>
              <a:rPr lang="en-US" sz="2400" b="1" dirty="0" smtClean="0"/>
              <a:t>287 – 10 Miles N of Bresnan</a:t>
            </a:r>
          </a:p>
        </p:txBody>
      </p:sp>
    </p:spTree>
    <p:extLst>
      <p:ext uri="{BB962C8B-B14F-4D97-AF65-F5344CB8AC3E}">
        <p14:creationId xmlns:p14="http://schemas.microsoft.com/office/powerpoint/2010/main" val="18472070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66" y="1295400"/>
            <a:ext cx="8374063" cy="189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66" y="3505200"/>
            <a:ext cx="839585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129E3A21-B105-41F8-96D3-1DC8AE631832}" type="slidenum">
              <a:rPr lang="en-US" sz="1800" b="1" smtClean="0"/>
              <a:t>75</a:t>
            </a:fld>
            <a:endParaRPr lang="en-US" sz="1800" b="1" dirty="0"/>
          </a:p>
        </p:txBody>
      </p:sp>
      <p:sp>
        <p:nvSpPr>
          <p:cNvPr id="3" name="TextBox 2"/>
          <p:cNvSpPr txBox="1"/>
          <p:nvPr/>
        </p:nvSpPr>
        <p:spPr>
          <a:xfrm>
            <a:off x="318365" y="381000"/>
            <a:ext cx="8374063"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800" dirty="0" smtClean="0"/>
              <a:t>How are Huts or POPs Impacted by Adding Access ?</a:t>
            </a:r>
            <a:endParaRPr lang="en-US" sz="2800" dirty="0"/>
          </a:p>
        </p:txBody>
      </p:sp>
    </p:spTree>
    <p:extLst>
      <p:ext uri="{BB962C8B-B14F-4D97-AF65-F5344CB8AC3E}">
        <p14:creationId xmlns:p14="http://schemas.microsoft.com/office/powerpoint/2010/main" val="2332849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97175"/>
            <a:ext cx="616426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129E3A21-B105-41F8-96D3-1DC8AE631832}" type="slidenum">
              <a:rPr lang="en-US" sz="1800" b="1" smtClean="0"/>
              <a:t>76</a:t>
            </a:fld>
            <a:endParaRPr lang="en-US" sz="1800" b="1" dirty="0"/>
          </a:p>
        </p:txBody>
      </p:sp>
      <p:sp>
        <p:nvSpPr>
          <p:cNvPr id="5" name="TextBox 4"/>
          <p:cNvSpPr txBox="1"/>
          <p:nvPr/>
        </p:nvSpPr>
        <p:spPr>
          <a:xfrm>
            <a:off x="3263728" y="76200"/>
            <a:ext cx="1994072" cy="584775"/>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n-US" sz="3200" dirty="0" smtClean="0"/>
              <a:t>Definitions</a:t>
            </a:r>
            <a:endParaRPr lang="en-US" sz="3200" dirty="0"/>
          </a:p>
        </p:txBody>
      </p:sp>
      <p:sp>
        <p:nvSpPr>
          <p:cNvPr id="6" name="TextBox 5"/>
          <p:cNvSpPr txBox="1"/>
          <p:nvPr/>
        </p:nvSpPr>
        <p:spPr>
          <a:xfrm>
            <a:off x="152400" y="685800"/>
            <a:ext cx="8839200"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Arial" pitchFamily="34" charset="0"/>
              <a:buChar char="•"/>
            </a:pPr>
            <a:r>
              <a:rPr lang="en-US" sz="1600" b="1" dirty="0" smtClean="0"/>
              <a:t>CO = Telephone Company Central Office – Local Phone Switch</a:t>
            </a:r>
          </a:p>
          <a:p>
            <a:pPr marL="285750" indent="-285750">
              <a:buFont typeface="Arial" pitchFamily="34" charset="0"/>
              <a:buChar char="•"/>
            </a:pPr>
            <a:r>
              <a:rPr lang="en-US" sz="1600" b="1" dirty="0" smtClean="0"/>
              <a:t>POP = Point of Presence – location where a carrier can pick up or deliver service(s)</a:t>
            </a:r>
          </a:p>
          <a:p>
            <a:pPr marL="285750" indent="-285750">
              <a:buFont typeface="Arial" pitchFamily="34" charset="0"/>
              <a:buChar char="•"/>
            </a:pPr>
            <a:r>
              <a:rPr lang="en-US" sz="1600" b="1" dirty="0" smtClean="0"/>
              <a:t>Hut = a building where fiber is terminated to be amplified or regenerated along a route</a:t>
            </a:r>
          </a:p>
          <a:p>
            <a:pPr marL="285750" indent="-285750">
              <a:buFont typeface="Arial" pitchFamily="34" charset="0"/>
              <a:buChar char="•"/>
            </a:pPr>
            <a:r>
              <a:rPr lang="en-US" sz="1600" b="1" dirty="0" smtClean="0"/>
              <a:t>Add/Drop = a location with equipment that will allow services to added or dropped – by installing add/drop equipment to a hut it would become a POP</a:t>
            </a:r>
          </a:p>
          <a:p>
            <a:pPr marL="285750" indent="-285750">
              <a:buFont typeface="Arial" pitchFamily="34" charset="0"/>
              <a:buChar char="•"/>
            </a:pPr>
            <a:r>
              <a:rPr lang="en-US" sz="1600" b="1" dirty="0" smtClean="0"/>
              <a:t>Dark Fiber = fiber with no optical equipment connected to it. </a:t>
            </a:r>
          </a:p>
          <a:p>
            <a:pPr marL="285750" indent="-285750">
              <a:buFont typeface="Arial" pitchFamily="34" charset="0"/>
              <a:buChar char="•"/>
            </a:pPr>
            <a:r>
              <a:rPr lang="en-US" sz="1600" b="1" dirty="0" smtClean="0"/>
              <a:t>Wavelength aka Wave or </a:t>
            </a:r>
            <a:r>
              <a:rPr lang="en-US" sz="1600" b="1" dirty="0" err="1" smtClean="0"/>
              <a:t>Lamda</a:t>
            </a:r>
            <a:r>
              <a:rPr lang="en-US" sz="1600" b="1" dirty="0" smtClean="0"/>
              <a:t> = distinct channel of “light” capable of carrying data over Fiber</a:t>
            </a:r>
          </a:p>
          <a:p>
            <a:pPr marL="285750" indent="-285750">
              <a:buFont typeface="Arial" pitchFamily="34" charset="0"/>
              <a:buChar char="•"/>
            </a:pPr>
            <a:r>
              <a:rPr lang="en-US" sz="1600" b="1" dirty="0" smtClean="0"/>
              <a:t>Optronics = equipment used to “light” fiber for use </a:t>
            </a:r>
            <a:endParaRPr lang="en-US" sz="1600" b="1" dirty="0"/>
          </a:p>
        </p:txBody>
      </p:sp>
      <p:sp>
        <p:nvSpPr>
          <p:cNvPr id="7" name="TextBox 6"/>
          <p:cNvSpPr txBox="1"/>
          <p:nvPr/>
        </p:nvSpPr>
        <p:spPr>
          <a:xfrm>
            <a:off x="304800" y="4419600"/>
            <a:ext cx="1446422" cy="120032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dirty="0" smtClean="0"/>
              <a:t>OC3 Lowest</a:t>
            </a:r>
          </a:p>
          <a:p>
            <a:r>
              <a:rPr lang="en-US" b="1" dirty="0" smtClean="0"/>
              <a:t>Level of</a:t>
            </a:r>
          </a:p>
          <a:p>
            <a:r>
              <a:rPr lang="en-US" b="1" dirty="0" smtClean="0"/>
              <a:t>Transmission</a:t>
            </a:r>
          </a:p>
          <a:p>
            <a:r>
              <a:rPr lang="en-US" b="1" dirty="0" smtClean="0"/>
              <a:t>On Fiber</a:t>
            </a:r>
            <a:endParaRPr lang="en-US" b="1" dirty="0"/>
          </a:p>
        </p:txBody>
      </p:sp>
      <p:cxnSp>
        <p:nvCxnSpPr>
          <p:cNvPr id="9" name="Straight Arrow Connector 8"/>
          <p:cNvCxnSpPr>
            <a:stCxn id="7" idx="3"/>
          </p:cNvCxnSpPr>
          <p:nvPr/>
        </p:nvCxnSpPr>
        <p:spPr>
          <a:xfrm flipV="1">
            <a:off x="1751222" y="5019764"/>
            <a:ext cx="382378"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997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15168"/>
            <a:ext cx="5813425" cy="50371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57200" y="96010"/>
            <a:ext cx="6477000" cy="6761990"/>
            <a:chOff x="457200" y="96010"/>
            <a:chExt cx="6477000" cy="676199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6010"/>
              <a:ext cx="6324600" cy="66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228600"/>
              <a:ext cx="2057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09600" y="1981200"/>
              <a:ext cx="838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09600" y="3733800"/>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7200" y="4724400"/>
              <a:ext cx="762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2" descr="FL787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813" y="0"/>
            <a:ext cx="23349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2"/>
          </p:nvPr>
        </p:nvSpPr>
        <p:spPr/>
        <p:txBody>
          <a:bodyPr/>
          <a:lstStyle/>
          <a:p>
            <a:fld id="{129E3A21-B105-41F8-96D3-1DC8AE631832}" type="slidenum">
              <a:rPr lang="en-US" sz="1800" b="1" smtClean="0"/>
              <a:t>77</a:t>
            </a:fld>
            <a:endParaRPr lang="en-US" sz="1800" b="1" dirty="0"/>
          </a:p>
        </p:txBody>
      </p:sp>
    </p:spTree>
    <p:extLst>
      <p:ext uri="{BB962C8B-B14F-4D97-AF65-F5344CB8AC3E}">
        <p14:creationId xmlns:p14="http://schemas.microsoft.com/office/powerpoint/2010/main" val="2808772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0D5B00-8CF3-4515-935C-8CE7EEE4EAE1}" type="slidenum">
              <a:rPr lang="en-US" smtClean="0"/>
              <a:t>78</a:t>
            </a:fld>
            <a:endParaRPr lang="en-US" dirty="0"/>
          </a:p>
        </p:txBody>
      </p:sp>
      <p:sp>
        <p:nvSpPr>
          <p:cNvPr id="3" name="Rectangle 2"/>
          <p:cNvSpPr/>
          <p:nvPr/>
        </p:nvSpPr>
        <p:spPr>
          <a:xfrm>
            <a:off x="740536" y="134936"/>
            <a:ext cx="7662929" cy="4031873"/>
          </a:xfrm>
          <a:prstGeom prst="rect">
            <a:avLst/>
          </a:prstGeom>
          <a:solidFill>
            <a:srgbClr val="FFFFCC"/>
          </a:solidFill>
          <a:ln w="38100">
            <a:solidFill>
              <a:schemeClr val="accent1"/>
            </a:solidFill>
          </a:ln>
        </p:spPr>
        <p:txBody>
          <a:bodyPr wrap="square">
            <a:spAutoFit/>
          </a:bodyPr>
          <a:lstStyle/>
          <a:p>
            <a:pPr algn="ctr"/>
            <a:r>
              <a:rPr lang="en-US" sz="3200" b="1" dirty="0">
                <a:ln w="9525">
                  <a:solidFill>
                    <a:schemeClr val="bg1"/>
                  </a:solidFill>
                  <a:prstDash val="solid"/>
                </a:ln>
                <a:effectLst>
                  <a:outerShdw blurRad="12700" dist="38100" dir="2700000" algn="tl" rotWithShape="0">
                    <a:schemeClr val="bg1">
                      <a:lumMod val="50000"/>
                    </a:schemeClr>
                  </a:outerShdw>
                </a:effectLst>
              </a:rPr>
              <a:t>WEDA </a:t>
            </a:r>
            <a:r>
              <a:rPr lang="en-US" sz="3200" b="1" dirty="0" smtClean="0">
                <a:ln w="9525">
                  <a:solidFill>
                    <a:schemeClr val="bg1"/>
                  </a:solidFill>
                  <a:prstDash val="solid"/>
                </a:ln>
                <a:effectLst>
                  <a:outerShdw blurRad="12700" dist="38100" dir="2700000" algn="tl" rotWithShape="0">
                    <a:schemeClr val="bg1">
                      <a:lumMod val="50000"/>
                    </a:schemeClr>
                  </a:outerShdw>
                </a:effectLst>
              </a:rPr>
              <a:t>Conference</a:t>
            </a:r>
          </a:p>
          <a:p>
            <a:pPr algn="ctr"/>
            <a:r>
              <a:rPr lang="en-US" sz="3200" b="1" dirty="0" smtClean="0">
                <a:ln w="9525">
                  <a:solidFill>
                    <a:schemeClr val="bg1"/>
                  </a:solidFill>
                  <a:prstDash val="solid"/>
                </a:ln>
                <a:effectLst>
                  <a:outerShdw blurRad="12700" dist="38100" dir="2700000" algn="tl" rotWithShape="0">
                    <a:schemeClr val="bg1">
                      <a:lumMod val="50000"/>
                    </a:schemeClr>
                  </a:outerShdw>
                </a:effectLst>
              </a:rPr>
              <a:t>January 10</a:t>
            </a:r>
            <a:r>
              <a:rPr lang="en-US" sz="3200" b="1" baseline="30000" dirty="0" smtClean="0">
                <a:ln w="9525">
                  <a:solidFill>
                    <a:schemeClr val="bg1"/>
                  </a:solidFill>
                  <a:prstDash val="solid"/>
                </a:ln>
                <a:effectLst>
                  <a:outerShdw blurRad="12700" dist="38100" dir="2700000" algn="tl" rotWithShape="0">
                    <a:schemeClr val="bg1">
                      <a:lumMod val="50000"/>
                    </a:schemeClr>
                  </a:outerShdw>
                </a:effectLst>
              </a:rPr>
              <a:t>th</a:t>
            </a:r>
            <a:r>
              <a:rPr lang="en-US" sz="3200" b="1" dirty="0" smtClean="0">
                <a:ln w="9525">
                  <a:solidFill>
                    <a:schemeClr val="bg1"/>
                  </a:solidFill>
                  <a:prstDash val="solid"/>
                </a:ln>
                <a:effectLst>
                  <a:outerShdw blurRad="12700" dist="38100" dir="2700000" algn="tl" rotWithShape="0">
                    <a:schemeClr val="bg1">
                      <a:lumMod val="50000"/>
                    </a:schemeClr>
                  </a:outerShdw>
                </a:effectLst>
              </a:rPr>
              <a:t> &amp; 11</a:t>
            </a:r>
            <a:r>
              <a:rPr lang="en-US" sz="3200" b="1" baseline="30000" dirty="0" smtClean="0">
                <a:ln w="9525">
                  <a:solidFill>
                    <a:schemeClr val="bg1"/>
                  </a:solidFill>
                  <a:prstDash val="solid"/>
                </a:ln>
                <a:effectLst>
                  <a:outerShdw blurRad="12700" dist="38100" dir="2700000" algn="tl" rotWithShape="0">
                    <a:schemeClr val="bg1">
                      <a:lumMod val="50000"/>
                    </a:schemeClr>
                  </a:outerShdw>
                </a:effectLst>
              </a:rPr>
              <a:t>th</a:t>
            </a:r>
            <a:r>
              <a:rPr lang="en-US" sz="3200" b="1" dirty="0" smtClean="0">
                <a:ln w="9525">
                  <a:solidFill>
                    <a:schemeClr val="bg1"/>
                  </a:solidFill>
                  <a:prstDash val="solid"/>
                </a:ln>
                <a:effectLst>
                  <a:outerShdw blurRad="12700" dist="38100" dir="2700000" algn="tl" rotWithShape="0">
                    <a:schemeClr val="bg1">
                      <a:lumMod val="50000"/>
                    </a:schemeClr>
                  </a:outerShdw>
                </a:effectLst>
              </a:rPr>
              <a:t>, 2016</a:t>
            </a:r>
          </a:p>
          <a:p>
            <a:pPr algn="ctr"/>
            <a:r>
              <a:rPr lang="en-US" sz="3200" b="1" dirty="0" smtClean="0">
                <a:ln w="12700" cmpd="sng">
                  <a:solidFill>
                    <a:schemeClr val="accent4"/>
                  </a:solidFill>
                  <a:prstDash val="solid"/>
                </a:ln>
                <a:solidFill>
                  <a:srgbClr val="FF0000"/>
                </a:solidFill>
              </a:rPr>
              <a:t>Primary </a:t>
            </a:r>
            <a:endParaRPr lang="en-US" sz="3200" b="1" dirty="0">
              <a:ln w="12700" cmpd="sng">
                <a:solidFill>
                  <a:schemeClr val="accent4"/>
                </a:solidFill>
                <a:prstDash val="solid"/>
              </a:ln>
              <a:solidFill>
                <a:srgbClr val="FF0000"/>
              </a:solidFill>
            </a:endParaRPr>
          </a:p>
          <a:p>
            <a:pPr algn="ctr"/>
            <a:r>
              <a:rPr lang="en-US" sz="3200" b="1" dirty="0">
                <a:ln w="12700" cmpd="sng">
                  <a:solidFill>
                    <a:schemeClr val="accent4"/>
                  </a:solidFill>
                  <a:prstDash val="solid"/>
                </a:ln>
                <a:solidFill>
                  <a:srgbClr val="FF0000"/>
                </a:solidFill>
              </a:rPr>
              <a:t>Infrastructure Considerations</a:t>
            </a:r>
          </a:p>
          <a:p>
            <a:pPr algn="ctr"/>
            <a:r>
              <a:rPr lang="en-US" sz="3200" b="1" dirty="0">
                <a:ln w="12700" cmpd="sng">
                  <a:solidFill>
                    <a:schemeClr val="accent4"/>
                  </a:solidFill>
                  <a:prstDash val="solid"/>
                </a:ln>
                <a:solidFill>
                  <a:srgbClr val="FF0000"/>
                </a:solidFill>
              </a:rPr>
              <a:t>For Site Selection</a:t>
            </a:r>
          </a:p>
          <a:p>
            <a:pPr algn="ctr"/>
            <a:r>
              <a:rPr lang="en-US" sz="3200" b="1" dirty="0">
                <a:ln w="12700" cmpd="sng">
                  <a:solidFill>
                    <a:schemeClr val="accent4"/>
                  </a:solidFill>
                  <a:prstDash val="solid"/>
                </a:ln>
                <a:solidFill>
                  <a:srgbClr val="00B0F0"/>
                </a:solidFill>
              </a:rPr>
              <a:t>Power</a:t>
            </a:r>
          </a:p>
          <a:p>
            <a:pPr algn="ctr"/>
            <a:r>
              <a:rPr lang="en-US" sz="3200" b="1" dirty="0">
                <a:ln w="12700" cmpd="sng">
                  <a:solidFill>
                    <a:schemeClr val="accent4"/>
                  </a:solidFill>
                  <a:prstDash val="solid"/>
                </a:ln>
                <a:solidFill>
                  <a:srgbClr val="00B0F0"/>
                </a:solidFill>
              </a:rPr>
              <a:t>Broadband / Fiber</a:t>
            </a:r>
          </a:p>
          <a:p>
            <a:pPr algn="ctr"/>
            <a:r>
              <a:rPr lang="en-US" sz="3200" b="1" dirty="0">
                <a:ln w="12700" cmpd="sng">
                  <a:solidFill>
                    <a:schemeClr val="accent4"/>
                  </a:solidFill>
                  <a:prstDash val="solid"/>
                </a:ln>
                <a:solidFill>
                  <a:srgbClr val="00B0F0"/>
                </a:solidFill>
              </a:rPr>
              <a:t>Water &amp; Waste Water</a:t>
            </a:r>
          </a:p>
        </p:txBody>
      </p:sp>
      <p:sp>
        <p:nvSpPr>
          <p:cNvPr id="5" name="TextBox 4"/>
          <p:cNvSpPr txBox="1"/>
          <p:nvPr/>
        </p:nvSpPr>
        <p:spPr>
          <a:xfrm>
            <a:off x="1999725" y="4230589"/>
            <a:ext cx="5261761" cy="2308324"/>
          </a:xfrm>
          <a:prstGeom prst="rect">
            <a:avLst/>
          </a:prstGeom>
          <a:noFill/>
          <a:ln w="38100">
            <a:solidFill>
              <a:schemeClr val="accent1"/>
            </a:solidFill>
          </a:ln>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rPr>
              <a:t>Presented by:</a:t>
            </a:r>
          </a:p>
          <a:p>
            <a:r>
              <a:rPr lang="en-US" sz="2400" b="1" dirty="0" smtClean="0">
                <a:ln/>
              </a:rPr>
              <a:t>Joseph “Joe” Sharkey</a:t>
            </a:r>
          </a:p>
          <a:p>
            <a:r>
              <a:rPr lang="en-US" sz="2400" b="1" dirty="0" smtClean="0">
                <a:ln/>
              </a:rPr>
              <a:t>Independent &amp; Semi Retired Consultant</a:t>
            </a:r>
          </a:p>
          <a:p>
            <a:r>
              <a:rPr lang="en-US" sz="2400" b="1" dirty="0" smtClean="0">
                <a:ln/>
              </a:rPr>
              <a:t>801-201-2867</a:t>
            </a:r>
          </a:p>
          <a:p>
            <a:r>
              <a:rPr lang="en-US" sz="2400" b="1" dirty="0" smtClean="0">
                <a:ln/>
                <a:hlinkClick r:id="rId2"/>
              </a:rPr>
              <a:t>Joe.sharkey22@gmail.com</a:t>
            </a:r>
            <a:endParaRPr lang="en-US" sz="2400" b="1" dirty="0" smtClean="0">
              <a:ln/>
            </a:endParaRPr>
          </a:p>
          <a:p>
            <a:r>
              <a:rPr lang="en-US" sz="2400" b="1" dirty="0" smtClean="0">
                <a:ln/>
              </a:rPr>
              <a:t>Co-owner Rocky Mountain Fiber (RMF)</a:t>
            </a:r>
            <a:endParaRPr lang="en-US" sz="2400" b="1" dirty="0">
              <a:ln/>
            </a:endParaRPr>
          </a:p>
        </p:txBody>
      </p:sp>
    </p:spTree>
    <p:extLst>
      <p:ext uri="{BB962C8B-B14F-4D97-AF65-F5344CB8AC3E}">
        <p14:creationId xmlns:p14="http://schemas.microsoft.com/office/powerpoint/2010/main" val="158555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3110" y="95346"/>
            <a:ext cx="289778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Selection Points</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3"/>
          <p:cNvPicPr>
            <a:picLocks noChangeAspect="1"/>
          </p:cNvPicPr>
          <p:nvPr/>
        </p:nvPicPr>
        <p:blipFill>
          <a:blip r:embed="rId2"/>
          <a:stretch>
            <a:fillRect/>
          </a:stretch>
        </p:blipFill>
        <p:spPr>
          <a:xfrm>
            <a:off x="95534" y="1774209"/>
            <a:ext cx="9007065" cy="4087440"/>
          </a:xfrm>
          <a:prstGeom prst="rect">
            <a:avLst/>
          </a:prstGeom>
        </p:spPr>
      </p:pic>
      <p:sp>
        <p:nvSpPr>
          <p:cNvPr id="5" name="Slide Number Placeholder 4"/>
          <p:cNvSpPr>
            <a:spLocks noGrp="1"/>
          </p:cNvSpPr>
          <p:nvPr>
            <p:ph type="sldNum" sz="quarter" idx="12"/>
          </p:nvPr>
        </p:nvSpPr>
        <p:spPr/>
        <p:txBody>
          <a:bodyPr/>
          <a:lstStyle/>
          <a:p>
            <a:fld id="{F30D5B00-8CF3-4515-935C-8CE7EEE4EAE1}" type="slidenum">
              <a:rPr lang="en-US" smtClean="0"/>
              <a:t>8</a:t>
            </a:fld>
            <a:endParaRPr lang="en-US" dirty="0"/>
          </a:p>
        </p:txBody>
      </p:sp>
    </p:spTree>
    <p:extLst>
      <p:ext uri="{BB962C8B-B14F-4D97-AF65-F5344CB8AC3E}">
        <p14:creationId xmlns:p14="http://schemas.microsoft.com/office/powerpoint/2010/main" val="509840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7260" y="95346"/>
            <a:ext cx="8050665"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solidFill>
              <a:schemeClr val="tx2"/>
            </a:solidFill>
          </a:ln>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Selection Points beyond our ability to mitigate</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TextBox 1"/>
          <p:cNvSpPr txBox="1"/>
          <p:nvPr/>
        </p:nvSpPr>
        <p:spPr>
          <a:xfrm>
            <a:off x="283335" y="741677"/>
            <a:ext cx="8371268" cy="6247864"/>
          </a:xfrm>
          <a:prstGeom prst="rect">
            <a:avLst/>
          </a:prstGeom>
          <a:noFill/>
        </p:spPr>
        <p:txBody>
          <a:bodyPr wrap="square" rtlCol="0">
            <a:spAutoFit/>
          </a:bodyPr>
          <a:lstStyle/>
          <a:p>
            <a:pPr marL="342900" lvl="0" indent="-342900">
              <a:buFont typeface="Arial" panose="020B0604020202020204" pitchFamily="34" charset="0"/>
              <a:buChar char="•"/>
            </a:pPr>
            <a:r>
              <a:rPr lang="en-US" sz="2000" b="1" dirty="0"/>
              <a:t>Proximity to Corporate Office </a:t>
            </a:r>
          </a:p>
          <a:p>
            <a:pPr marL="800100" lvl="1" indent="-342900">
              <a:buFont typeface="Courier New" panose="02070309020205020404" pitchFamily="49" charset="0"/>
              <a:buChar char="o"/>
            </a:pPr>
            <a:r>
              <a:rPr lang="en-US" sz="2000" b="1" dirty="0"/>
              <a:t>Home for most current workers</a:t>
            </a:r>
          </a:p>
          <a:p>
            <a:pPr marL="800100" lvl="1" indent="-342900">
              <a:buFont typeface="Courier New" panose="02070309020205020404" pitchFamily="49" charset="0"/>
              <a:buChar char="o"/>
            </a:pPr>
            <a:r>
              <a:rPr lang="en-US" sz="2000" b="1" dirty="0"/>
              <a:t>Travel to new location</a:t>
            </a:r>
          </a:p>
          <a:p>
            <a:pPr marL="800100" lvl="1" indent="-342900">
              <a:buFont typeface="Courier New" panose="02070309020205020404" pitchFamily="49" charset="0"/>
              <a:buChar char="o"/>
            </a:pPr>
            <a:r>
              <a:rPr lang="en-US" sz="2000" b="1" dirty="0"/>
              <a:t>Moving time and costs</a:t>
            </a:r>
          </a:p>
          <a:p>
            <a:pPr marL="342900" lvl="0" indent="-342900">
              <a:buFont typeface="Arial" panose="020B0604020202020204" pitchFamily="34" charset="0"/>
              <a:buChar char="•"/>
            </a:pPr>
            <a:r>
              <a:rPr lang="en-US" sz="2000" b="1" dirty="0"/>
              <a:t>Proximity to customer base or brick &amp; mortar locations</a:t>
            </a:r>
          </a:p>
          <a:p>
            <a:pPr marL="342900" lvl="0" indent="-342900">
              <a:buFont typeface="Arial" panose="020B0604020202020204" pitchFamily="34" charset="0"/>
              <a:buChar char="•"/>
            </a:pPr>
            <a:r>
              <a:rPr lang="en-US" sz="2000" b="1" dirty="0"/>
              <a:t>Proximity to Railroad Lines and/or Major Highways </a:t>
            </a:r>
            <a:r>
              <a:rPr lang="en-US" sz="2000" b="1" dirty="0" smtClean="0"/>
              <a:t>- Airports</a:t>
            </a:r>
            <a:endParaRPr lang="en-US" sz="2000" b="1" dirty="0"/>
          </a:p>
          <a:p>
            <a:pPr marL="800100" lvl="1" indent="-342900">
              <a:buFont typeface="Courier New" panose="02070309020205020404" pitchFamily="49" charset="0"/>
              <a:buChar char="o"/>
            </a:pPr>
            <a:r>
              <a:rPr lang="en-US" sz="2000" b="1" dirty="0"/>
              <a:t>2 edged sword mostly for data centers</a:t>
            </a:r>
          </a:p>
          <a:p>
            <a:pPr marL="1257300" lvl="2" indent="-342900">
              <a:buFont typeface="Wingdings" panose="05000000000000000000" pitchFamily="2" charset="2"/>
              <a:buChar char="Ø"/>
            </a:pPr>
            <a:r>
              <a:rPr lang="en-US" sz="2000" b="1" dirty="0"/>
              <a:t>Good for getting employees to/from work</a:t>
            </a:r>
          </a:p>
          <a:p>
            <a:pPr marL="1257300" lvl="2" indent="-342900">
              <a:buFont typeface="Wingdings" panose="05000000000000000000" pitchFamily="2" charset="2"/>
              <a:buChar char="Ø"/>
            </a:pPr>
            <a:r>
              <a:rPr lang="en-US" sz="2000" b="1" dirty="0"/>
              <a:t>Not good if visible from Highway</a:t>
            </a:r>
          </a:p>
          <a:p>
            <a:pPr marL="1257300" lvl="2" indent="-342900">
              <a:buFont typeface="Wingdings" panose="05000000000000000000" pitchFamily="2" charset="2"/>
              <a:buChar char="Ø"/>
            </a:pPr>
            <a:r>
              <a:rPr lang="en-US" sz="2000" b="1" dirty="0"/>
              <a:t>Not good if within XXX distance of rail line or highway (transportation of explosives-toxins-chemicals)</a:t>
            </a:r>
          </a:p>
          <a:p>
            <a:pPr marL="800100" lvl="1" indent="-342900">
              <a:buFont typeface="Courier New" panose="02070309020205020404" pitchFamily="49" charset="0"/>
              <a:buChar char="o"/>
            </a:pPr>
            <a:r>
              <a:rPr lang="en-US" sz="2000" b="1" dirty="0"/>
              <a:t>Good for many other industries/companies</a:t>
            </a:r>
          </a:p>
          <a:p>
            <a:pPr marL="342900" lvl="0" indent="-342900">
              <a:buFont typeface="Arial" panose="020B0604020202020204" pitchFamily="34" charset="0"/>
              <a:buChar char="•"/>
            </a:pPr>
            <a:r>
              <a:rPr lang="en-US" sz="2000" b="1" dirty="0"/>
              <a:t>Snow Issues</a:t>
            </a:r>
          </a:p>
          <a:p>
            <a:pPr marL="342900" lvl="0" indent="-342900">
              <a:buFont typeface="Arial" panose="020B0604020202020204" pitchFamily="34" charset="0"/>
              <a:buChar char="•"/>
            </a:pPr>
            <a:r>
              <a:rPr lang="en-US" sz="2000" b="1" dirty="0"/>
              <a:t>Political Issues</a:t>
            </a:r>
          </a:p>
          <a:p>
            <a:pPr marL="800100" lvl="1" indent="-342900">
              <a:buFont typeface="Courier New" panose="02070309020205020404" pitchFamily="49" charset="0"/>
              <a:buChar char="o"/>
            </a:pPr>
            <a:r>
              <a:rPr lang="en-US" sz="2000" b="1" dirty="0"/>
              <a:t>Too conservative??</a:t>
            </a:r>
          </a:p>
          <a:p>
            <a:pPr marL="800100" lvl="1" indent="-342900">
              <a:buFont typeface="Courier New" panose="02070309020205020404" pitchFamily="49" charset="0"/>
              <a:buChar char="o"/>
            </a:pPr>
            <a:r>
              <a:rPr lang="en-US" sz="2000" b="1" dirty="0"/>
              <a:t>Guns</a:t>
            </a:r>
          </a:p>
          <a:p>
            <a:pPr marL="800100" lvl="1" indent="-342900">
              <a:buFont typeface="Courier New" panose="02070309020205020404" pitchFamily="49" charset="0"/>
              <a:buChar char="o"/>
            </a:pPr>
            <a:r>
              <a:rPr lang="en-US" sz="2000" b="1" dirty="0"/>
              <a:t>In Utah – belief that you can’t buy a drink in the State</a:t>
            </a:r>
          </a:p>
          <a:p>
            <a:pPr marL="342900" lvl="0" indent="-342900">
              <a:buFont typeface="Arial" panose="020B0604020202020204" pitchFamily="34" charset="0"/>
              <a:buChar char="•"/>
            </a:pPr>
            <a:r>
              <a:rPr lang="en-US" sz="2000" b="1" dirty="0"/>
              <a:t>Population &amp; Cultural </a:t>
            </a:r>
            <a:r>
              <a:rPr lang="en-US" sz="2000" b="1" dirty="0" smtClean="0"/>
              <a:t>Issues</a:t>
            </a:r>
          </a:p>
          <a:p>
            <a:pPr marL="800100" lvl="1" indent="-342900">
              <a:buFont typeface="Courier New" panose="02070309020205020404" pitchFamily="49" charset="0"/>
              <a:buChar char="o"/>
            </a:pPr>
            <a:r>
              <a:rPr lang="en-US" sz="2000" b="1" dirty="0"/>
              <a:t>Large Call Centers need large population (35%+ annual turnover</a:t>
            </a:r>
            <a:r>
              <a:rPr lang="en-US" sz="2000" b="1" dirty="0" smtClean="0"/>
              <a:t>)</a:t>
            </a:r>
            <a:endParaRPr lang="en-US" sz="2000" b="1" dirty="0"/>
          </a:p>
          <a:p>
            <a:pPr marL="342900" lvl="0" indent="-342900">
              <a:buFont typeface="Arial" panose="020B0604020202020204" pitchFamily="34" charset="0"/>
              <a:buChar char="•"/>
            </a:pPr>
            <a:r>
              <a:rPr lang="en-US" sz="2000" b="1" dirty="0"/>
              <a:t>Incentives from other </a:t>
            </a:r>
            <a:r>
              <a:rPr lang="en-US" sz="2000" b="1" dirty="0" smtClean="0"/>
              <a:t>States</a:t>
            </a:r>
            <a:endParaRPr lang="en-US" sz="2000" b="1" dirty="0"/>
          </a:p>
        </p:txBody>
      </p:sp>
      <p:sp>
        <p:nvSpPr>
          <p:cNvPr id="4" name="Slide Number Placeholder 3"/>
          <p:cNvSpPr>
            <a:spLocks noGrp="1"/>
          </p:cNvSpPr>
          <p:nvPr>
            <p:ph type="sldNum" sz="quarter" idx="12"/>
          </p:nvPr>
        </p:nvSpPr>
        <p:spPr/>
        <p:txBody>
          <a:bodyPr/>
          <a:lstStyle/>
          <a:p>
            <a:fld id="{F30D5B00-8CF3-4515-935C-8CE7EEE4EAE1}" type="slidenum">
              <a:rPr lang="en-US" smtClean="0"/>
              <a:t>9</a:t>
            </a:fld>
            <a:endParaRPr lang="en-US" dirty="0"/>
          </a:p>
        </p:txBody>
      </p:sp>
    </p:spTree>
    <p:extLst>
      <p:ext uri="{BB962C8B-B14F-4D97-AF65-F5344CB8AC3E}">
        <p14:creationId xmlns:p14="http://schemas.microsoft.com/office/powerpoint/2010/main" val="3938216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10986</TotalTime>
  <Words>5592</Words>
  <Application>Microsoft Office PowerPoint</Application>
  <PresentationFormat>On-screen Show (4:3)</PresentationFormat>
  <Paragraphs>893</Paragraphs>
  <Slides>78</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5" baseType="lpstr">
      <vt:lpstr>Arial</vt:lpstr>
      <vt:lpstr>Calibri</vt:lpstr>
      <vt:lpstr>Calibri Light</vt:lpstr>
      <vt:lpstr>Courier New</vt:lpstr>
      <vt:lpstr>Wingdings</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all the emphasis on fiber if broadband capacity seems so available ?</vt:lpstr>
      <vt:lpstr>Is the state of Wyoming doing anything to improve broadband access &amp; fiber ?</vt:lpstr>
      <vt:lpstr>PowerPoint Presentation</vt:lpstr>
      <vt:lpstr>Wyoming Unified Network Update</vt:lpstr>
      <vt:lpstr>Wyoming Unified Network Update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Sherry Salmon</cp:lastModifiedBy>
  <cp:revision>135</cp:revision>
  <cp:lastPrinted>2016-01-25T21:13:33Z</cp:lastPrinted>
  <dcterms:created xsi:type="dcterms:W3CDTF">2015-10-26T15:01:15Z</dcterms:created>
  <dcterms:modified xsi:type="dcterms:W3CDTF">2016-02-09T14:54:58Z</dcterms:modified>
</cp:coreProperties>
</file>