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5"/>
  </p:notesMasterIdLst>
  <p:sldIdLst>
    <p:sldId id="318" r:id="rId5"/>
    <p:sldId id="325" r:id="rId6"/>
    <p:sldId id="319" r:id="rId7"/>
    <p:sldId id="320" r:id="rId8"/>
    <p:sldId id="321" r:id="rId9"/>
    <p:sldId id="308" r:id="rId10"/>
    <p:sldId id="272" r:id="rId11"/>
    <p:sldId id="303" r:id="rId12"/>
    <p:sldId id="304" r:id="rId13"/>
    <p:sldId id="286" r:id="rId14"/>
    <p:sldId id="328" r:id="rId15"/>
    <p:sldId id="324" r:id="rId16"/>
    <p:sldId id="296" r:id="rId17"/>
    <p:sldId id="297" r:id="rId18"/>
    <p:sldId id="322" r:id="rId19"/>
    <p:sldId id="323" r:id="rId20"/>
    <p:sldId id="329" r:id="rId21"/>
    <p:sldId id="326" r:id="rId22"/>
    <p:sldId id="289" r:id="rId23"/>
    <p:sldId id="327" r:id="rId24"/>
  </p:sldIdLst>
  <p:sldSz cx="9144000" cy="6858000" type="screen4x3"/>
  <p:notesSz cx="6918325" cy="92233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85584" autoAdjust="0"/>
  </p:normalViewPr>
  <p:slideViewPr>
    <p:cSldViewPr snapToGrid="0" snapToObjects="1">
      <p:cViewPr varScale="1">
        <p:scale>
          <a:sx n="64" d="100"/>
          <a:sy n="64" d="100"/>
        </p:scale>
        <p:origin x="858"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97941" cy="461169"/>
          </a:xfrm>
          <a:prstGeom prst="rect">
            <a:avLst/>
          </a:prstGeom>
        </p:spPr>
        <p:txBody>
          <a:bodyPr vert="horz" lIns="92227" tIns="46113" rIns="92227" bIns="46113" rtlCol="0"/>
          <a:lstStyle>
            <a:lvl1pPr algn="l">
              <a:defRPr sz="1200"/>
            </a:lvl1pPr>
          </a:lstStyle>
          <a:p>
            <a:endParaRPr lang="en-US" dirty="0"/>
          </a:p>
        </p:txBody>
      </p:sp>
      <p:sp>
        <p:nvSpPr>
          <p:cNvPr id="3" name="Date Placeholder 2"/>
          <p:cNvSpPr>
            <a:spLocks noGrp="1"/>
          </p:cNvSpPr>
          <p:nvPr>
            <p:ph type="dt" idx="1"/>
          </p:nvPr>
        </p:nvSpPr>
        <p:spPr>
          <a:xfrm>
            <a:off x="3918784" y="0"/>
            <a:ext cx="2997941" cy="461169"/>
          </a:xfrm>
          <a:prstGeom prst="rect">
            <a:avLst/>
          </a:prstGeom>
        </p:spPr>
        <p:txBody>
          <a:bodyPr vert="horz" lIns="92227" tIns="46113" rIns="92227" bIns="46113" rtlCol="0"/>
          <a:lstStyle>
            <a:lvl1pPr algn="r">
              <a:defRPr sz="1200"/>
            </a:lvl1pPr>
          </a:lstStyle>
          <a:p>
            <a:fld id="{886E1700-47B1-4457-8F23-CE854DE54013}" type="datetimeFigureOut">
              <a:rPr lang="en-US" smtClean="0"/>
              <a:t>2/8/2016</a:t>
            </a:fld>
            <a:endParaRPr lang="en-US" dirty="0"/>
          </a:p>
        </p:txBody>
      </p:sp>
      <p:sp>
        <p:nvSpPr>
          <p:cNvPr id="4" name="Slide Image Placeholder 3"/>
          <p:cNvSpPr>
            <a:spLocks noGrp="1" noRot="1" noChangeAspect="1"/>
          </p:cNvSpPr>
          <p:nvPr>
            <p:ph type="sldImg" idx="2"/>
          </p:nvPr>
        </p:nvSpPr>
        <p:spPr>
          <a:xfrm>
            <a:off x="1154113" y="690563"/>
            <a:ext cx="4610100" cy="3459162"/>
          </a:xfrm>
          <a:prstGeom prst="rect">
            <a:avLst/>
          </a:prstGeom>
          <a:noFill/>
          <a:ln w="12700">
            <a:solidFill>
              <a:prstClr val="black"/>
            </a:solidFill>
          </a:ln>
        </p:spPr>
        <p:txBody>
          <a:bodyPr vert="horz" lIns="92227" tIns="46113" rIns="92227" bIns="46113" rtlCol="0" anchor="ctr"/>
          <a:lstStyle/>
          <a:p>
            <a:endParaRPr lang="en-US" dirty="0"/>
          </a:p>
        </p:txBody>
      </p:sp>
      <p:sp>
        <p:nvSpPr>
          <p:cNvPr id="5" name="Notes Placeholder 4"/>
          <p:cNvSpPr>
            <a:spLocks noGrp="1"/>
          </p:cNvSpPr>
          <p:nvPr>
            <p:ph type="body" sz="quarter" idx="3"/>
          </p:nvPr>
        </p:nvSpPr>
        <p:spPr>
          <a:xfrm>
            <a:off x="691833" y="4381103"/>
            <a:ext cx="5534660" cy="4150519"/>
          </a:xfrm>
          <a:prstGeom prst="rect">
            <a:avLst/>
          </a:prstGeom>
        </p:spPr>
        <p:txBody>
          <a:bodyPr vert="horz" lIns="92227" tIns="46113" rIns="92227" bIns="4611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0606"/>
            <a:ext cx="2997941" cy="461169"/>
          </a:xfrm>
          <a:prstGeom prst="rect">
            <a:avLst/>
          </a:prstGeom>
        </p:spPr>
        <p:txBody>
          <a:bodyPr vert="horz" lIns="92227" tIns="46113" rIns="92227" bIns="4611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18784" y="8760606"/>
            <a:ext cx="2997941" cy="461169"/>
          </a:xfrm>
          <a:prstGeom prst="rect">
            <a:avLst/>
          </a:prstGeom>
        </p:spPr>
        <p:txBody>
          <a:bodyPr vert="horz" lIns="92227" tIns="46113" rIns="92227" bIns="46113" rtlCol="0" anchor="b"/>
          <a:lstStyle>
            <a:lvl1pPr algn="r">
              <a:defRPr sz="1200"/>
            </a:lvl1pPr>
          </a:lstStyle>
          <a:p>
            <a:fld id="{7C2683F0-EE46-43CC-B4FA-9CBAA034046E}" type="slidenum">
              <a:rPr lang="en-US" smtClean="0"/>
              <a:t>‹#›</a:t>
            </a:fld>
            <a:endParaRPr lang="en-US" dirty="0"/>
          </a:p>
        </p:txBody>
      </p:sp>
    </p:spTree>
    <p:extLst>
      <p:ext uri="{BB962C8B-B14F-4D97-AF65-F5344CB8AC3E}">
        <p14:creationId xmlns:p14="http://schemas.microsoft.com/office/powerpoint/2010/main" val="2140401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will, of course, need to change the contact information to</a:t>
            </a:r>
            <a:r>
              <a:rPr lang="en-US" baseline="0" dirty="0" smtClean="0"/>
              <a:t> suit your audience and reflect the presenters at your event.</a:t>
            </a:r>
            <a:endParaRPr lang="en-US" dirty="0"/>
          </a:p>
        </p:txBody>
      </p:sp>
      <p:sp>
        <p:nvSpPr>
          <p:cNvPr id="4" name="Slide Number Placeholder 3"/>
          <p:cNvSpPr>
            <a:spLocks noGrp="1"/>
          </p:cNvSpPr>
          <p:nvPr>
            <p:ph type="sldNum" sz="quarter" idx="10"/>
          </p:nvPr>
        </p:nvSpPr>
        <p:spPr/>
        <p:txBody>
          <a:bodyPr/>
          <a:lstStyle/>
          <a:p>
            <a:fld id="{7C2683F0-EE46-43CC-B4FA-9CBAA034046E}" type="slidenum">
              <a:rPr lang="en-US" smtClean="0"/>
              <a:t>19</a:t>
            </a:fld>
            <a:endParaRPr lang="en-US" dirty="0"/>
          </a:p>
        </p:txBody>
      </p:sp>
    </p:spTree>
    <p:extLst>
      <p:ext uri="{BB962C8B-B14F-4D97-AF65-F5344CB8AC3E}">
        <p14:creationId xmlns:p14="http://schemas.microsoft.com/office/powerpoint/2010/main" val="1358870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BAAE99E2-D640-CE46-903C-AF6E7F57988D}" type="datetimeFigureOut">
              <a:rPr lang="en-US" smtClean="0"/>
              <a:t>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37C728-5218-8E41-BD52-95328715D22E}" type="slidenum">
              <a:rPr lang="en-US" smtClean="0"/>
              <a:t>‹#›</a:t>
            </a:fld>
            <a:endParaRPr lang="en-US" dirty="0"/>
          </a:p>
        </p:txBody>
      </p:sp>
    </p:spTree>
    <p:extLst>
      <p:ext uri="{BB962C8B-B14F-4D97-AF65-F5344CB8AC3E}">
        <p14:creationId xmlns:p14="http://schemas.microsoft.com/office/powerpoint/2010/main" val="1082158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AE99E2-D640-CE46-903C-AF6E7F57988D}" type="datetimeFigureOut">
              <a:rPr lang="en-US" smtClean="0"/>
              <a:t>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37C728-5218-8E41-BD52-95328715D22E}" type="slidenum">
              <a:rPr lang="en-US" smtClean="0"/>
              <a:t>‹#›</a:t>
            </a:fld>
            <a:endParaRPr lang="en-US" dirty="0"/>
          </a:p>
        </p:txBody>
      </p:sp>
    </p:spTree>
    <p:extLst>
      <p:ext uri="{BB962C8B-B14F-4D97-AF65-F5344CB8AC3E}">
        <p14:creationId xmlns:p14="http://schemas.microsoft.com/office/powerpoint/2010/main" val="1636219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AE99E2-D640-CE46-903C-AF6E7F57988D}" type="datetimeFigureOut">
              <a:rPr lang="en-US" smtClean="0"/>
              <a:t>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37C728-5218-8E41-BD52-95328715D22E}" type="slidenum">
              <a:rPr lang="en-US" smtClean="0"/>
              <a:t>‹#›</a:t>
            </a:fld>
            <a:endParaRPr lang="en-US" dirty="0"/>
          </a:p>
        </p:txBody>
      </p:sp>
    </p:spTree>
    <p:extLst>
      <p:ext uri="{BB962C8B-B14F-4D97-AF65-F5344CB8AC3E}">
        <p14:creationId xmlns:p14="http://schemas.microsoft.com/office/powerpoint/2010/main" val="3553318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AE99E2-D640-CE46-903C-AF6E7F57988D}" type="datetimeFigureOut">
              <a:rPr lang="en-US" smtClean="0"/>
              <a:t>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37C728-5218-8E41-BD52-95328715D22E}" type="slidenum">
              <a:rPr lang="en-US" smtClean="0"/>
              <a:t>‹#›</a:t>
            </a:fld>
            <a:endParaRPr lang="en-US" dirty="0"/>
          </a:p>
        </p:txBody>
      </p:sp>
    </p:spTree>
    <p:extLst>
      <p:ext uri="{BB962C8B-B14F-4D97-AF65-F5344CB8AC3E}">
        <p14:creationId xmlns:p14="http://schemas.microsoft.com/office/powerpoint/2010/main" val="3210593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AE99E2-D640-CE46-903C-AF6E7F57988D}" type="datetimeFigureOut">
              <a:rPr lang="en-US" smtClean="0"/>
              <a:t>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37C728-5218-8E41-BD52-95328715D22E}" type="slidenum">
              <a:rPr lang="en-US" smtClean="0"/>
              <a:t>‹#›</a:t>
            </a:fld>
            <a:endParaRPr lang="en-US" dirty="0"/>
          </a:p>
        </p:txBody>
      </p:sp>
    </p:spTree>
    <p:extLst>
      <p:ext uri="{BB962C8B-B14F-4D97-AF65-F5344CB8AC3E}">
        <p14:creationId xmlns:p14="http://schemas.microsoft.com/office/powerpoint/2010/main" val="174308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AE99E2-D640-CE46-903C-AF6E7F57988D}" type="datetimeFigureOut">
              <a:rPr lang="en-US" smtClean="0"/>
              <a:t>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37C728-5218-8E41-BD52-95328715D22E}" type="slidenum">
              <a:rPr lang="en-US" smtClean="0"/>
              <a:t>‹#›</a:t>
            </a:fld>
            <a:endParaRPr lang="en-US" dirty="0"/>
          </a:p>
        </p:txBody>
      </p:sp>
    </p:spTree>
    <p:extLst>
      <p:ext uri="{BB962C8B-B14F-4D97-AF65-F5344CB8AC3E}">
        <p14:creationId xmlns:p14="http://schemas.microsoft.com/office/powerpoint/2010/main" val="3570320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AE99E2-D640-CE46-903C-AF6E7F57988D}" type="datetimeFigureOut">
              <a:rPr lang="en-US" smtClean="0"/>
              <a:t>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637C728-5218-8E41-BD52-95328715D22E}" type="slidenum">
              <a:rPr lang="en-US" smtClean="0"/>
              <a:t>‹#›</a:t>
            </a:fld>
            <a:endParaRPr lang="en-US" dirty="0"/>
          </a:p>
        </p:txBody>
      </p:sp>
    </p:spTree>
    <p:extLst>
      <p:ext uri="{BB962C8B-B14F-4D97-AF65-F5344CB8AC3E}">
        <p14:creationId xmlns:p14="http://schemas.microsoft.com/office/powerpoint/2010/main" val="991562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AE99E2-D640-CE46-903C-AF6E7F57988D}" type="datetimeFigureOut">
              <a:rPr lang="en-US" smtClean="0"/>
              <a:t>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637C728-5218-8E41-BD52-95328715D22E}" type="slidenum">
              <a:rPr lang="en-US" smtClean="0"/>
              <a:t>‹#›</a:t>
            </a:fld>
            <a:endParaRPr lang="en-US" dirty="0"/>
          </a:p>
        </p:txBody>
      </p:sp>
    </p:spTree>
    <p:extLst>
      <p:ext uri="{BB962C8B-B14F-4D97-AF65-F5344CB8AC3E}">
        <p14:creationId xmlns:p14="http://schemas.microsoft.com/office/powerpoint/2010/main" val="2130170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AE99E2-D640-CE46-903C-AF6E7F57988D}" type="datetimeFigureOut">
              <a:rPr lang="en-US" smtClean="0"/>
              <a:t>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637C728-5218-8E41-BD52-95328715D22E}" type="slidenum">
              <a:rPr lang="en-US" smtClean="0"/>
              <a:t>‹#›</a:t>
            </a:fld>
            <a:endParaRPr lang="en-US" dirty="0"/>
          </a:p>
        </p:txBody>
      </p:sp>
    </p:spTree>
    <p:extLst>
      <p:ext uri="{BB962C8B-B14F-4D97-AF65-F5344CB8AC3E}">
        <p14:creationId xmlns:p14="http://schemas.microsoft.com/office/powerpoint/2010/main" val="3530194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AE99E2-D640-CE46-903C-AF6E7F57988D}" type="datetimeFigureOut">
              <a:rPr lang="en-US" smtClean="0"/>
              <a:t>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37C728-5218-8E41-BD52-95328715D22E}" type="slidenum">
              <a:rPr lang="en-US" smtClean="0"/>
              <a:t>‹#›</a:t>
            </a:fld>
            <a:endParaRPr lang="en-US" dirty="0"/>
          </a:p>
        </p:txBody>
      </p:sp>
    </p:spTree>
    <p:extLst>
      <p:ext uri="{BB962C8B-B14F-4D97-AF65-F5344CB8AC3E}">
        <p14:creationId xmlns:p14="http://schemas.microsoft.com/office/powerpoint/2010/main" val="1455187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AE99E2-D640-CE46-903C-AF6E7F57988D}" type="datetimeFigureOut">
              <a:rPr lang="en-US" smtClean="0"/>
              <a:t>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37C728-5218-8E41-BD52-95328715D22E}" type="slidenum">
              <a:rPr lang="en-US" smtClean="0"/>
              <a:t>‹#›</a:t>
            </a:fld>
            <a:endParaRPr lang="en-US" dirty="0"/>
          </a:p>
        </p:txBody>
      </p:sp>
    </p:spTree>
    <p:extLst>
      <p:ext uri="{BB962C8B-B14F-4D97-AF65-F5344CB8AC3E}">
        <p14:creationId xmlns:p14="http://schemas.microsoft.com/office/powerpoint/2010/main" val="2858217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2650"/>
            <a:ext cx="9144000" cy="1139262"/>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E99E2-D640-CE46-903C-AF6E7F57988D}" type="datetimeFigureOut">
              <a:rPr lang="en-US" smtClean="0"/>
              <a:t>2/8/2016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37C728-5218-8E41-BD52-95328715D22E}" type="slidenum">
              <a:rPr lang="en-US" smtClean="0"/>
              <a:t>‹#›</a:t>
            </a:fld>
            <a:endParaRPr lang="en-US" dirty="0"/>
          </a:p>
        </p:txBody>
      </p:sp>
    </p:spTree>
    <p:extLst>
      <p:ext uri="{BB962C8B-B14F-4D97-AF65-F5344CB8AC3E}">
        <p14:creationId xmlns:p14="http://schemas.microsoft.com/office/powerpoint/2010/main" val="3812336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06471"/>
            <a:ext cx="7772400" cy="1470025"/>
          </a:xfrm>
        </p:spPr>
        <p:txBody>
          <a:bodyPr>
            <a:normAutofit fontScale="90000"/>
          </a:bodyPr>
          <a:lstStyle/>
          <a:p>
            <a:r>
              <a:rPr lang="en-US" sz="3600" b="1" dirty="0" smtClean="0"/>
              <a:t>Wyoming Economic Development Association</a:t>
            </a:r>
            <a:br>
              <a:rPr lang="en-US" sz="3600" b="1" dirty="0" smtClean="0"/>
            </a:br>
            <a:r>
              <a:rPr lang="en-US" sz="3600" b="1" dirty="0"/>
              <a:t/>
            </a:r>
            <a:br>
              <a:rPr lang="en-US" sz="3600" b="1" dirty="0"/>
            </a:br>
            <a:r>
              <a:rPr lang="en-US" sz="3600" b="1" dirty="0"/>
              <a:t>Rural Development</a:t>
            </a:r>
            <a:br>
              <a:rPr lang="en-US" sz="3600" b="1" dirty="0"/>
            </a:br>
            <a:r>
              <a:rPr lang="en-US" sz="3100" b="1" dirty="0" smtClean="0"/>
              <a:t>February, 2016</a:t>
            </a:r>
            <a:r>
              <a:rPr lang="en-US" dirty="0"/>
              <a:t/>
            </a:r>
            <a:br>
              <a:rPr lang="en-US" dirty="0"/>
            </a:br>
            <a:endParaRPr lang="en-US" dirty="0"/>
          </a:p>
        </p:txBody>
      </p:sp>
      <p:sp>
        <p:nvSpPr>
          <p:cNvPr id="3" name="Subtitle 2"/>
          <p:cNvSpPr>
            <a:spLocks noGrp="1"/>
          </p:cNvSpPr>
          <p:nvPr>
            <p:ph type="subTitle" idx="1"/>
          </p:nvPr>
        </p:nvSpPr>
        <p:spPr>
          <a:xfrm>
            <a:off x="1371600" y="4507303"/>
            <a:ext cx="6400800" cy="1752600"/>
          </a:xfrm>
        </p:spPr>
        <p:txBody>
          <a:bodyPr>
            <a:noAutofit/>
          </a:bodyPr>
          <a:lstStyle/>
          <a:p>
            <a:r>
              <a:rPr lang="en-US" sz="2800" dirty="0" smtClean="0"/>
              <a:t>Scott Sutherland</a:t>
            </a:r>
          </a:p>
          <a:p>
            <a:r>
              <a:rPr lang="en-US" sz="2000" dirty="0" smtClean="0"/>
              <a:t>Community &amp; Economic Development</a:t>
            </a:r>
          </a:p>
          <a:p>
            <a:r>
              <a:rPr lang="en-US" sz="2000" dirty="0" smtClean="0"/>
              <a:t>USDA, RD WY</a:t>
            </a:r>
            <a:endParaRPr lang="en-US" sz="2000" dirty="0"/>
          </a:p>
          <a:p>
            <a:r>
              <a:rPr lang="en-US" sz="2000" dirty="0" smtClean="0"/>
              <a:t>Scott.sutherland2@wy.usda.gov</a:t>
            </a:r>
            <a:endParaRPr lang="en-US" sz="2000" dirty="0"/>
          </a:p>
        </p:txBody>
      </p:sp>
    </p:spTree>
    <p:extLst>
      <p:ext uri="{BB962C8B-B14F-4D97-AF65-F5344CB8AC3E}">
        <p14:creationId xmlns:p14="http://schemas.microsoft.com/office/powerpoint/2010/main" val="3832543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036638"/>
            <a:ext cx="8229600" cy="1143000"/>
          </a:xfrm>
        </p:spPr>
        <p:txBody>
          <a:bodyPr>
            <a:normAutofit/>
          </a:bodyPr>
          <a:lstStyle/>
          <a:p>
            <a:r>
              <a:rPr lang="en-US" sz="4000" dirty="0" smtClean="0"/>
              <a:t>HOUSING</a:t>
            </a:r>
            <a:endParaRPr lang="en-US" sz="4000" dirty="0"/>
          </a:p>
        </p:txBody>
      </p:sp>
      <p:sp>
        <p:nvSpPr>
          <p:cNvPr id="6" name="Content Placeholder 5"/>
          <p:cNvSpPr>
            <a:spLocks noGrp="1"/>
          </p:cNvSpPr>
          <p:nvPr>
            <p:ph idx="1"/>
          </p:nvPr>
        </p:nvSpPr>
        <p:spPr>
          <a:xfrm>
            <a:off x="457200" y="2362200"/>
            <a:ext cx="8229600" cy="4525963"/>
          </a:xfrm>
        </p:spPr>
        <p:txBody>
          <a:bodyPr>
            <a:noAutofit/>
          </a:bodyPr>
          <a:lstStyle/>
          <a:p>
            <a:r>
              <a:rPr lang="en-US" sz="2400" dirty="0" smtClean="0">
                <a:latin typeface="Times New Roman" panose="02020603050405020304" pitchFamily="18" charset="0"/>
                <a:cs typeface="Times New Roman" panose="02020603050405020304" pitchFamily="18" charset="0"/>
              </a:rPr>
              <a:t>Single Family loans</a:t>
            </a:r>
          </a:p>
          <a:p>
            <a:r>
              <a:rPr lang="en-US" sz="2400" dirty="0" smtClean="0">
                <a:latin typeface="Times New Roman" panose="02020603050405020304" pitchFamily="18" charset="0"/>
                <a:cs typeface="Times New Roman" panose="02020603050405020304" pitchFamily="18" charset="0"/>
              </a:rPr>
              <a:t>Multi family loans and grants</a:t>
            </a:r>
          </a:p>
          <a:p>
            <a:r>
              <a:rPr lang="en-US" sz="2400" dirty="0" smtClean="0">
                <a:latin typeface="Times New Roman" panose="02020603050405020304" pitchFamily="18" charset="0"/>
                <a:cs typeface="Times New Roman" panose="02020603050405020304" pitchFamily="18" charset="0"/>
              </a:rPr>
              <a:t>Senior Housing</a:t>
            </a:r>
          </a:p>
          <a:p>
            <a:r>
              <a:rPr lang="en-US" sz="2400" dirty="0" smtClean="0">
                <a:latin typeface="Times New Roman" panose="02020603050405020304" pitchFamily="18" charset="0"/>
                <a:cs typeface="Times New Roman" panose="02020603050405020304" pitchFamily="18" charset="0"/>
              </a:rPr>
              <a:t>Housing Rehab</a:t>
            </a:r>
          </a:p>
          <a:p>
            <a:r>
              <a:rPr lang="en-US" sz="2400" dirty="0" smtClean="0">
                <a:latin typeface="Times New Roman" panose="02020603050405020304" pitchFamily="18" charset="0"/>
                <a:cs typeface="Times New Roman" panose="02020603050405020304" pitchFamily="18" charset="0"/>
              </a:rPr>
              <a:t>Partner with WCDA, HUD, FHLB, Private Sector, Non Profits and others</a:t>
            </a:r>
          </a:p>
          <a:p>
            <a:r>
              <a:rPr lang="en-US" sz="2400" dirty="0" smtClean="0">
                <a:latin typeface="Times New Roman" panose="02020603050405020304" pitchFamily="18" charset="0"/>
                <a:cs typeface="Times New Roman" panose="02020603050405020304" pitchFamily="18" charset="0"/>
              </a:rPr>
              <a:t>Bring us a Project</a:t>
            </a:r>
          </a:p>
          <a:p>
            <a:r>
              <a:rPr lang="en-US" sz="2400" dirty="0" smtClean="0">
                <a:latin typeface="Times New Roman" panose="02020603050405020304" pitchFamily="18" charset="0"/>
                <a:cs typeface="Times New Roman" panose="02020603050405020304" pitchFamily="18" charset="0"/>
              </a:rPr>
              <a:t>The more grant/subsidy involved, the lower the income.</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68215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6638"/>
            <a:ext cx="8229600" cy="1143000"/>
          </a:xfrm>
        </p:spPr>
        <p:txBody>
          <a:bodyPr>
            <a:normAutofit/>
          </a:bodyPr>
          <a:lstStyle/>
          <a:p>
            <a:r>
              <a:rPr lang="en-US" sz="4000" dirty="0" smtClean="0"/>
              <a:t>HEALTHCARE</a:t>
            </a:r>
            <a:endParaRPr lang="en-US" sz="4000" dirty="0"/>
          </a:p>
        </p:txBody>
      </p:sp>
      <p:sp>
        <p:nvSpPr>
          <p:cNvPr id="3" name="Content Placeholder 2"/>
          <p:cNvSpPr>
            <a:spLocks noGrp="1"/>
          </p:cNvSpPr>
          <p:nvPr>
            <p:ph idx="1"/>
          </p:nvPr>
        </p:nvSpPr>
        <p:spPr>
          <a:xfrm>
            <a:off x="457200" y="2362200"/>
            <a:ext cx="8229600" cy="4525963"/>
          </a:xfrm>
        </p:spPr>
        <p:txBody>
          <a:bodyPr/>
          <a:lstStyle/>
          <a:p>
            <a:pPr lvl="1">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Hospitals</a:t>
            </a:r>
          </a:p>
          <a:p>
            <a:pPr lvl="1">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Clinics</a:t>
            </a:r>
          </a:p>
          <a:p>
            <a:pPr lvl="1">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Nursing Homes</a:t>
            </a:r>
          </a:p>
          <a:p>
            <a:pPr lvl="1">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Telemedicine</a:t>
            </a:r>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2506287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84253"/>
            <a:ext cx="8229600" cy="1143000"/>
          </a:xfrm>
        </p:spPr>
        <p:txBody>
          <a:bodyPr>
            <a:normAutofit/>
          </a:bodyPr>
          <a:lstStyle/>
          <a:p>
            <a:r>
              <a:rPr lang="en-US" sz="3600" dirty="0" smtClean="0"/>
              <a:t>Utilities</a:t>
            </a:r>
            <a:endParaRPr lang="en-US" sz="3600" dirty="0"/>
          </a:p>
        </p:txBody>
      </p:sp>
      <p:sp>
        <p:nvSpPr>
          <p:cNvPr id="3" name="Content Placeholder 2"/>
          <p:cNvSpPr>
            <a:spLocks noGrp="1"/>
          </p:cNvSpPr>
          <p:nvPr>
            <p:ph idx="1"/>
          </p:nvPr>
        </p:nvSpPr>
        <p:spPr>
          <a:xfrm>
            <a:off x="457200" y="2809815"/>
            <a:ext cx="8229600" cy="4525963"/>
          </a:xfrm>
        </p:spPr>
        <p:txBody>
          <a:bodyPr/>
          <a:lstStyle/>
          <a:p>
            <a:r>
              <a:rPr lang="en-US" sz="2400" dirty="0" smtClean="0"/>
              <a:t>Electric &amp; Telecom Loans</a:t>
            </a:r>
          </a:p>
          <a:p>
            <a:r>
              <a:rPr lang="en-US" sz="2400" dirty="0" smtClean="0"/>
              <a:t>Rural Broadband Loans</a:t>
            </a:r>
            <a:endParaRPr lang="en-US" sz="2400" dirty="0"/>
          </a:p>
          <a:p>
            <a:r>
              <a:rPr lang="en-US" sz="2400" dirty="0" smtClean="0"/>
              <a:t>Telemedicine Grants</a:t>
            </a:r>
          </a:p>
          <a:p>
            <a:r>
              <a:rPr lang="en-US" sz="2400" dirty="0" smtClean="0"/>
              <a:t>Renewables</a:t>
            </a:r>
          </a:p>
          <a:p>
            <a:endParaRPr lang="en-US" dirty="0" smtClean="0"/>
          </a:p>
          <a:p>
            <a:endParaRPr lang="en-US" dirty="0"/>
          </a:p>
        </p:txBody>
      </p:sp>
    </p:spTree>
    <p:extLst>
      <p:ext uri="{BB962C8B-B14F-4D97-AF65-F5344CB8AC3E}">
        <p14:creationId xmlns:p14="http://schemas.microsoft.com/office/powerpoint/2010/main" val="3714858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37933" y="1285452"/>
            <a:ext cx="8684125" cy="446276"/>
          </a:xfrm>
          <a:prstGeom prst="rect">
            <a:avLst/>
          </a:prstGeom>
          <a:noFill/>
        </p:spPr>
        <p:txBody>
          <a:bodyPr wrap="square" rtlCol="0">
            <a:spAutoFit/>
          </a:bodyPr>
          <a:lstStyle/>
          <a:p>
            <a:r>
              <a:rPr lang="en-US" sz="2300" dirty="0" smtClean="0"/>
              <a:t>Successes in Wyoming</a:t>
            </a:r>
            <a:endParaRPr lang="en-US" sz="2300" dirty="0"/>
          </a:p>
        </p:txBody>
      </p:sp>
      <p:sp>
        <p:nvSpPr>
          <p:cNvPr id="4" name="TextBox 3"/>
          <p:cNvSpPr txBox="1"/>
          <p:nvPr/>
        </p:nvSpPr>
        <p:spPr>
          <a:xfrm>
            <a:off x="754602" y="2009537"/>
            <a:ext cx="7652551" cy="4462760"/>
          </a:xfrm>
          <a:prstGeom prst="rect">
            <a:avLst/>
          </a:prstGeom>
          <a:noFill/>
        </p:spPr>
        <p:txBody>
          <a:bodyPr wrap="square" rtlCol="0">
            <a:spAutoFit/>
          </a:bodyPr>
          <a:lstStyle/>
          <a:p>
            <a:endParaRPr lang="en-US" dirty="0" smtClean="0">
              <a:solidFill>
                <a:schemeClr val="tx2">
                  <a:lumMod val="75000"/>
                </a:schemeClr>
              </a:solidFill>
            </a:endParaRPr>
          </a:p>
          <a:p>
            <a:r>
              <a:rPr lang="en-US" dirty="0">
                <a:solidFill>
                  <a:schemeClr val="tx2">
                    <a:lumMod val="75000"/>
                  </a:schemeClr>
                </a:solidFill>
                <a:latin typeface="Times New Roman" panose="02020603050405020304" pitchFamily="18" charset="0"/>
                <a:cs typeface="Times New Roman" panose="02020603050405020304" pitchFamily="18" charset="0"/>
              </a:rPr>
              <a:t>	</a:t>
            </a:r>
            <a:r>
              <a:rPr lang="en-US" dirty="0" smtClean="0">
                <a:solidFill>
                  <a:schemeClr val="tx2">
                    <a:lumMod val="75000"/>
                  </a:schemeClr>
                </a:solidFill>
                <a:latin typeface="Times New Roman" panose="02020603050405020304" pitchFamily="18" charset="0"/>
                <a:cs typeface="Times New Roman" panose="02020603050405020304" pitchFamily="18" charset="0"/>
              </a:rPr>
              <a:t>	Police Cars				Ambulances</a:t>
            </a:r>
          </a:p>
          <a:p>
            <a:r>
              <a:rPr lang="en-US" dirty="0">
                <a:solidFill>
                  <a:schemeClr val="tx2">
                    <a:lumMod val="75000"/>
                  </a:schemeClr>
                </a:solidFill>
                <a:latin typeface="Times New Roman" panose="02020603050405020304" pitchFamily="18" charset="0"/>
                <a:cs typeface="Times New Roman" panose="02020603050405020304" pitchFamily="18" charset="0"/>
              </a:rPr>
              <a:t>	</a:t>
            </a:r>
            <a:r>
              <a:rPr lang="en-US" dirty="0" smtClean="0">
                <a:solidFill>
                  <a:schemeClr val="tx2">
                    <a:lumMod val="75000"/>
                  </a:schemeClr>
                </a:solidFill>
                <a:latin typeface="Times New Roman" panose="02020603050405020304" pitchFamily="18" charset="0"/>
                <a:cs typeface="Times New Roman" panose="02020603050405020304" pitchFamily="18" charset="0"/>
              </a:rPr>
              <a:t>	Multi-Family Housing		Fire Trucks</a:t>
            </a:r>
          </a:p>
          <a:p>
            <a:r>
              <a:rPr lang="en-US" dirty="0">
                <a:solidFill>
                  <a:schemeClr val="tx2">
                    <a:lumMod val="75000"/>
                  </a:schemeClr>
                </a:solidFill>
                <a:latin typeface="Times New Roman" panose="02020603050405020304" pitchFamily="18" charset="0"/>
                <a:cs typeface="Times New Roman" panose="02020603050405020304" pitchFamily="18" charset="0"/>
              </a:rPr>
              <a:t>	</a:t>
            </a:r>
            <a:r>
              <a:rPr lang="en-US" dirty="0" smtClean="0">
                <a:solidFill>
                  <a:schemeClr val="tx2">
                    <a:lumMod val="75000"/>
                  </a:schemeClr>
                </a:solidFill>
                <a:latin typeface="Times New Roman" panose="02020603050405020304" pitchFamily="18" charset="0"/>
                <a:cs typeface="Times New Roman" panose="02020603050405020304" pitchFamily="18" charset="0"/>
              </a:rPr>
              <a:t>	Clinics					Nursing Home</a:t>
            </a:r>
          </a:p>
          <a:p>
            <a:r>
              <a:rPr lang="en-US" dirty="0">
                <a:solidFill>
                  <a:schemeClr val="tx2">
                    <a:lumMod val="75000"/>
                  </a:schemeClr>
                </a:solidFill>
                <a:latin typeface="Times New Roman" panose="02020603050405020304" pitchFamily="18" charset="0"/>
                <a:cs typeface="Times New Roman" panose="02020603050405020304" pitchFamily="18" charset="0"/>
              </a:rPr>
              <a:t>	</a:t>
            </a:r>
            <a:r>
              <a:rPr lang="en-US" dirty="0" smtClean="0">
                <a:solidFill>
                  <a:schemeClr val="tx2">
                    <a:lumMod val="75000"/>
                  </a:schemeClr>
                </a:solidFill>
                <a:latin typeface="Times New Roman" panose="02020603050405020304" pitchFamily="18" charset="0"/>
                <a:cs typeface="Times New Roman" panose="02020603050405020304" pitchFamily="18" charset="0"/>
              </a:rPr>
              <a:t>	Senior Citizen Center		Equipment</a:t>
            </a:r>
          </a:p>
          <a:p>
            <a:r>
              <a:rPr lang="en-US" dirty="0">
                <a:solidFill>
                  <a:schemeClr val="tx2">
                    <a:lumMod val="75000"/>
                  </a:schemeClr>
                </a:solidFill>
                <a:latin typeface="Times New Roman" panose="02020603050405020304" pitchFamily="18" charset="0"/>
                <a:cs typeface="Times New Roman" panose="02020603050405020304" pitchFamily="18" charset="0"/>
              </a:rPr>
              <a:t>	</a:t>
            </a:r>
            <a:r>
              <a:rPr lang="en-US" dirty="0" smtClean="0">
                <a:solidFill>
                  <a:schemeClr val="tx2">
                    <a:lumMod val="75000"/>
                  </a:schemeClr>
                </a:solidFill>
                <a:latin typeface="Times New Roman" panose="02020603050405020304" pitchFamily="18" charset="0"/>
                <a:cs typeface="Times New Roman" panose="02020603050405020304" pitchFamily="18" charset="0"/>
              </a:rPr>
              <a:t>	Meals on Wheels Truck		Hospital Rehabilitation</a:t>
            </a:r>
          </a:p>
          <a:p>
            <a:r>
              <a:rPr lang="en-US" dirty="0">
                <a:solidFill>
                  <a:schemeClr val="tx2">
                    <a:lumMod val="75000"/>
                  </a:schemeClr>
                </a:solidFill>
                <a:latin typeface="Times New Roman" panose="02020603050405020304" pitchFamily="18" charset="0"/>
                <a:cs typeface="Times New Roman" panose="02020603050405020304" pitchFamily="18" charset="0"/>
              </a:rPr>
              <a:t>	</a:t>
            </a:r>
            <a:r>
              <a:rPr lang="en-US" dirty="0" smtClean="0">
                <a:solidFill>
                  <a:schemeClr val="tx2">
                    <a:lumMod val="75000"/>
                  </a:schemeClr>
                </a:solidFill>
                <a:latin typeface="Times New Roman" panose="02020603050405020304" pitchFamily="18" charset="0"/>
                <a:cs typeface="Times New Roman" panose="02020603050405020304" pitchFamily="18" charset="0"/>
              </a:rPr>
              <a:t>	Community Centers		Housing</a:t>
            </a:r>
          </a:p>
          <a:p>
            <a:r>
              <a:rPr lang="en-US" dirty="0">
                <a:solidFill>
                  <a:schemeClr val="tx2">
                    <a:lumMod val="75000"/>
                  </a:schemeClr>
                </a:solidFill>
                <a:latin typeface="Times New Roman" panose="02020603050405020304" pitchFamily="18" charset="0"/>
                <a:cs typeface="Times New Roman" panose="02020603050405020304" pitchFamily="18" charset="0"/>
              </a:rPr>
              <a:t>	</a:t>
            </a:r>
            <a:r>
              <a:rPr lang="en-US" dirty="0" smtClean="0">
                <a:solidFill>
                  <a:schemeClr val="tx2">
                    <a:lumMod val="75000"/>
                  </a:schemeClr>
                </a:solidFill>
                <a:latin typeface="Times New Roman" panose="02020603050405020304" pitchFamily="18" charset="0"/>
                <a:cs typeface="Times New Roman" panose="02020603050405020304" pitchFamily="18" charset="0"/>
              </a:rPr>
              <a:t>	Mental Health Buildings		Businesses</a:t>
            </a:r>
          </a:p>
          <a:p>
            <a:r>
              <a:rPr lang="en-US" dirty="0">
                <a:solidFill>
                  <a:schemeClr val="tx2">
                    <a:lumMod val="75000"/>
                  </a:schemeClr>
                </a:solidFill>
                <a:latin typeface="Times New Roman" panose="02020603050405020304" pitchFamily="18" charset="0"/>
                <a:cs typeface="Times New Roman" panose="02020603050405020304" pitchFamily="18" charset="0"/>
              </a:rPr>
              <a:t>	</a:t>
            </a:r>
            <a:r>
              <a:rPr lang="en-US" dirty="0" smtClean="0">
                <a:solidFill>
                  <a:schemeClr val="tx2">
                    <a:lumMod val="75000"/>
                  </a:schemeClr>
                </a:solidFill>
                <a:latin typeface="Times New Roman" panose="02020603050405020304" pitchFamily="18" charset="0"/>
                <a:cs typeface="Times New Roman" panose="02020603050405020304" pitchFamily="18" charset="0"/>
              </a:rPr>
              <a:t>	Group Home Buildings		Energy </a:t>
            </a:r>
          </a:p>
          <a:p>
            <a:r>
              <a:rPr lang="en-US" dirty="0">
                <a:solidFill>
                  <a:schemeClr val="tx2">
                    <a:lumMod val="75000"/>
                  </a:schemeClr>
                </a:solidFill>
                <a:latin typeface="Times New Roman" panose="02020603050405020304" pitchFamily="18" charset="0"/>
                <a:cs typeface="Times New Roman" panose="02020603050405020304" pitchFamily="18" charset="0"/>
              </a:rPr>
              <a:t>	</a:t>
            </a:r>
            <a:r>
              <a:rPr lang="en-US" dirty="0" smtClean="0">
                <a:solidFill>
                  <a:schemeClr val="tx2">
                    <a:lumMod val="75000"/>
                  </a:schemeClr>
                </a:solidFill>
                <a:latin typeface="Times New Roman" panose="02020603050405020304" pitchFamily="18" charset="0"/>
                <a:cs typeface="Times New Roman" panose="02020603050405020304" pitchFamily="18" charset="0"/>
              </a:rPr>
              <a:t>	Sewer Projects				Water Projects</a:t>
            </a:r>
          </a:p>
          <a:p>
            <a:endParaRPr lang="en-US" dirty="0">
              <a:solidFill>
                <a:schemeClr val="tx2">
                  <a:lumMod val="75000"/>
                </a:schemeClr>
              </a:solidFill>
              <a:latin typeface="Times New Roman" panose="02020603050405020304" pitchFamily="18" charset="0"/>
              <a:cs typeface="Times New Roman" panose="02020603050405020304" pitchFamily="18" charset="0"/>
            </a:endParaRPr>
          </a:p>
          <a:p>
            <a:r>
              <a:rPr lang="en-US" dirty="0">
                <a:solidFill>
                  <a:schemeClr val="tx2">
                    <a:lumMod val="75000"/>
                  </a:schemeClr>
                </a:solidFill>
                <a:latin typeface="Times New Roman" panose="02020603050405020304" pitchFamily="18" charset="0"/>
                <a:cs typeface="Times New Roman" panose="02020603050405020304" pitchFamily="18" charset="0"/>
              </a:rPr>
              <a:t>	</a:t>
            </a:r>
            <a:r>
              <a:rPr lang="en-US" dirty="0" smtClean="0">
                <a:solidFill>
                  <a:schemeClr val="tx2">
                    <a:lumMod val="75000"/>
                  </a:schemeClr>
                </a:solidFill>
                <a:latin typeface="Times New Roman" panose="02020603050405020304" pitchFamily="18" charset="0"/>
                <a:cs typeface="Times New Roman" panose="02020603050405020304" pitchFamily="18" charset="0"/>
              </a:rPr>
              <a:t>									</a:t>
            </a:r>
          </a:p>
          <a:p>
            <a:r>
              <a:rPr lang="en-US" sz="1400" dirty="0">
                <a:solidFill>
                  <a:schemeClr val="tx2">
                    <a:lumMod val="75000"/>
                  </a:schemeClr>
                </a:solidFill>
                <a:latin typeface="Times New Roman" panose="02020603050405020304" pitchFamily="18" charset="0"/>
                <a:cs typeface="Times New Roman" panose="02020603050405020304" pitchFamily="18" charset="0"/>
              </a:rPr>
              <a:t>	</a:t>
            </a:r>
            <a:r>
              <a:rPr lang="en-US" sz="1400" dirty="0" smtClean="0">
                <a:solidFill>
                  <a:schemeClr val="tx2">
                    <a:lumMod val="75000"/>
                  </a:schemeClr>
                </a:solidFill>
                <a:latin typeface="Times New Roman" panose="02020603050405020304" pitchFamily="18" charset="0"/>
                <a:cs typeface="Times New Roman" panose="02020603050405020304" pitchFamily="18" charset="0"/>
              </a:rPr>
              <a:t>		</a:t>
            </a:r>
          </a:p>
          <a:p>
            <a:r>
              <a:rPr lang="en-US" dirty="0">
                <a:solidFill>
                  <a:schemeClr val="tx2">
                    <a:lumMod val="75000"/>
                  </a:schemeClr>
                </a:solidFill>
                <a:latin typeface="Times New Roman" panose="02020603050405020304" pitchFamily="18" charset="0"/>
                <a:cs typeface="Times New Roman" panose="02020603050405020304" pitchFamily="18" charset="0"/>
              </a:rPr>
              <a:t>We have had many </a:t>
            </a:r>
            <a:r>
              <a:rPr lang="en-US" dirty="0" smtClean="0">
                <a:solidFill>
                  <a:schemeClr val="tx2">
                    <a:lumMod val="75000"/>
                  </a:schemeClr>
                </a:solidFill>
                <a:latin typeface="Times New Roman" panose="02020603050405020304" pitchFamily="18" charset="0"/>
                <a:cs typeface="Times New Roman" panose="02020603050405020304" pitchFamily="18" charset="0"/>
              </a:rPr>
              <a:t>success stories </a:t>
            </a:r>
            <a:r>
              <a:rPr lang="en-US" dirty="0">
                <a:solidFill>
                  <a:schemeClr val="tx2">
                    <a:lumMod val="75000"/>
                  </a:schemeClr>
                </a:solidFill>
                <a:latin typeface="Times New Roman" panose="02020603050405020304" pitchFamily="18" charset="0"/>
                <a:cs typeface="Times New Roman" panose="02020603050405020304" pitchFamily="18" charset="0"/>
              </a:rPr>
              <a:t>in Wyoming, but there is still </a:t>
            </a:r>
            <a:r>
              <a:rPr lang="en-US" dirty="0" smtClean="0">
                <a:solidFill>
                  <a:schemeClr val="tx2">
                    <a:lumMod val="75000"/>
                  </a:schemeClr>
                </a:solidFill>
                <a:latin typeface="Times New Roman" panose="02020603050405020304" pitchFamily="18" charset="0"/>
                <a:cs typeface="Times New Roman" panose="02020603050405020304" pitchFamily="18" charset="0"/>
              </a:rPr>
              <a:t>a</a:t>
            </a:r>
          </a:p>
          <a:p>
            <a:r>
              <a:rPr lang="en-US" dirty="0" smtClean="0">
                <a:solidFill>
                  <a:schemeClr val="tx2">
                    <a:lumMod val="75000"/>
                  </a:schemeClr>
                </a:solidFill>
                <a:latin typeface="Times New Roman" panose="02020603050405020304" pitchFamily="18" charset="0"/>
                <a:cs typeface="Times New Roman" panose="02020603050405020304" pitchFamily="18" charset="0"/>
              </a:rPr>
              <a:t>great </a:t>
            </a:r>
            <a:r>
              <a:rPr lang="en-US" dirty="0">
                <a:solidFill>
                  <a:schemeClr val="tx2">
                    <a:lumMod val="75000"/>
                  </a:schemeClr>
                </a:solidFill>
                <a:latin typeface="Times New Roman" panose="02020603050405020304" pitchFamily="18" charset="0"/>
                <a:cs typeface="Times New Roman" panose="02020603050405020304" pitchFamily="18" charset="0"/>
              </a:rPr>
              <a:t>need.  We would ask </a:t>
            </a:r>
            <a:r>
              <a:rPr lang="en-US" dirty="0" smtClean="0">
                <a:solidFill>
                  <a:schemeClr val="tx2">
                    <a:lumMod val="75000"/>
                  </a:schemeClr>
                </a:solidFill>
                <a:latin typeface="Times New Roman" panose="02020603050405020304" pitchFamily="18" charset="0"/>
                <a:cs typeface="Times New Roman" panose="02020603050405020304" pitchFamily="18" charset="0"/>
              </a:rPr>
              <a:t>“What is your vision for your hospital, clinic, or community?  How can we partner with you to make that vision a reality?”</a:t>
            </a:r>
            <a:endParaRPr lang="en-US" sz="1400" dirty="0" smtClean="0">
              <a:solidFill>
                <a:schemeClr val="tx2">
                  <a:lumMod val="75000"/>
                </a:schemeClr>
              </a:solidFill>
              <a:latin typeface="Times New Roman" panose="02020603050405020304" pitchFamily="18" charset="0"/>
              <a:cs typeface="Times New Roman" panose="02020603050405020304" pitchFamily="18" charset="0"/>
            </a:endParaRPr>
          </a:p>
        </p:txBody>
      </p:sp>
      <p:pic>
        <p:nvPicPr>
          <p:cNvPr id="2050" name="Picture 2" descr="http://www.bing.com/s/loading_lg_w.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3500" y="-808038"/>
            <a:ext cx="228600" cy="22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95162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37933" y="1367337"/>
            <a:ext cx="8684125" cy="446276"/>
          </a:xfrm>
          <a:prstGeom prst="rect">
            <a:avLst/>
          </a:prstGeom>
          <a:noFill/>
        </p:spPr>
        <p:txBody>
          <a:bodyPr wrap="square" rtlCol="0">
            <a:spAutoFit/>
          </a:bodyPr>
          <a:lstStyle/>
          <a:p>
            <a:r>
              <a:rPr lang="en-US" sz="2300" dirty="0" smtClean="0"/>
              <a:t>Things to Remember</a:t>
            </a:r>
            <a:endParaRPr lang="en-US" sz="2300" dirty="0"/>
          </a:p>
        </p:txBody>
      </p:sp>
      <p:sp>
        <p:nvSpPr>
          <p:cNvPr id="4" name="TextBox 3"/>
          <p:cNvSpPr txBox="1"/>
          <p:nvPr/>
        </p:nvSpPr>
        <p:spPr>
          <a:xfrm>
            <a:off x="754602" y="2091422"/>
            <a:ext cx="7652551" cy="4678204"/>
          </a:xfrm>
          <a:prstGeom prst="rect">
            <a:avLst/>
          </a:prstGeom>
          <a:noFill/>
        </p:spPr>
        <p:txBody>
          <a:bodyPr wrap="square" rtlCol="0">
            <a:spAutoFit/>
          </a:bodyPr>
          <a:lstStyle/>
          <a:p>
            <a:endParaRPr lang="en-US" dirty="0" smtClean="0">
              <a:solidFill>
                <a:schemeClr val="tx2">
                  <a:lumMod val="75000"/>
                </a:schemeClr>
              </a:solidFill>
            </a:endParaRPr>
          </a:p>
          <a:p>
            <a:pPr marL="285750" indent="-285750">
              <a:buFont typeface="Arial" panose="020B0604020202020204" pitchFamily="34" charset="0"/>
              <a:buChar char="•"/>
            </a:pPr>
            <a:r>
              <a:rPr lang="en-US" dirty="0" smtClean="0">
                <a:solidFill>
                  <a:schemeClr val="tx2">
                    <a:lumMod val="75000"/>
                  </a:schemeClr>
                </a:solidFill>
              </a:rPr>
              <a:t>We give several million back each year!</a:t>
            </a:r>
          </a:p>
          <a:p>
            <a:pPr marL="285750" indent="-285750">
              <a:buFont typeface="Arial" panose="020B0604020202020204" pitchFamily="34" charset="0"/>
              <a:buChar char="•"/>
            </a:pPr>
            <a:r>
              <a:rPr lang="en-US" dirty="0" smtClean="0">
                <a:solidFill>
                  <a:schemeClr val="tx2">
                    <a:lumMod val="75000"/>
                  </a:schemeClr>
                </a:solidFill>
              </a:rPr>
              <a:t>If you need it, we can fund it.</a:t>
            </a:r>
          </a:p>
          <a:p>
            <a:pPr marL="285750" indent="-285750">
              <a:buFont typeface="Arial" panose="020B0604020202020204" pitchFamily="34" charset="0"/>
              <a:buChar char="•"/>
            </a:pPr>
            <a:r>
              <a:rPr lang="en-US" dirty="0" smtClean="0">
                <a:solidFill>
                  <a:schemeClr val="tx2">
                    <a:lumMod val="75000"/>
                  </a:schemeClr>
                </a:solidFill>
              </a:rPr>
              <a:t>We work with lenders and private funding sources.</a:t>
            </a:r>
          </a:p>
          <a:p>
            <a:pPr marL="285750" indent="-285750">
              <a:buFont typeface="Arial" panose="020B0604020202020204" pitchFamily="34" charset="0"/>
              <a:buChar char="•"/>
            </a:pPr>
            <a:r>
              <a:rPr lang="en-US" dirty="0" smtClean="0">
                <a:solidFill>
                  <a:schemeClr val="tx2">
                    <a:lumMod val="75000"/>
                  </a:schemeClr>
                </a:solidFill>
              </a:rPr>
              <a:t>We work with State and local funding sources.</a:t>
            </a:r>
          </a:p>
          <a:p>
            <a:pPr marL="285750" indent="-285750">
              <a:buFont typeface="Arial" panose="020B0604020202020204" pitchFamily="34" charset="0"/>
              <a:buChar char="•"/>
            </a:pPr>
            <a:r>
              <a:rPr lang="en-US" dirty="0" smtClean="0">
                <a:solidFill>
                  <a:schemeClr val="tx2">
                    <a:lumMod val="75000"/>
                  </a:schemeClr>
                </a:solidFill>
              </a:rPr>
              <a:t>We will partner with our funding</a:t>
            </a:r>
          </a:p>
          <a:p>
            <a:pPr marL="285750" indent="-285750">
              <a:buFont typeface="Arial" panose="020B0604020202020204" pitchFamily="34" charset="0"/>
              <a:buChar char="•"/>
            </a:pPr>
            <a:r>
              <a:rPr lang="en-US" dirty="0" smtClean="0">
                <a:solidFill>
                  <a:schemeClr val="tx2">
                    <a:lumMod val="75000"/>
                  </a:schemeClr>
                </a:solidFill>
              </a:rPr>
              <a:t>We fund projects that are sustainable for the long term.</a:t>
            </a:r>
          </a:p>
          <a:p>
            <a:endParaRPr lang="en-US" dirty="0">
              <a:solidFill>
                <a:schemeClr val="tx2">
                  <a:lumMod val="75000"/>
                </a:schemeClr>
              </a:solidFill>
            </a:endParaRPr>
          </a:p>
          <a:p>
            <a:endParaRPr lang="en-US" sz="2400" dirty="0" smtClean="0">
              <a:solidFill>
                <a:schemeClr val="tx2">
                  <a:lumMod val="75000"/>
                </a:schemeClr>
              </a:solidFill>
            </a:endParaRPr>
          </a:p>
          <a:p>
            <a:pPr algn="ctr"/>
            <a:r>
              <a:rPr lang="en-US" sz="2400" dirty="0" smtClean="0">
                <a:solidFill>
                  <a:schemeClr val="tx2">
                    <a:lumMod val="75000"/>
                  </a:schemeClr>
                </a:solidFill>
              </a:rPr>
              <a:t>If it makes sense, if it helps someone, and it’s legal USDA RURAL DEVELOPMENT CAN DO IT.</a:t>
            </a:r>
          </a:p>
          <a:p>
            <a:r>
              <a:rPr lang="en-US" dirty="0">
                <a:solidFill>
                  <a:schemeClr val="tx2">
                    <a:lumMod val="75000"/>
                  </a:schemeClr>
                </a:solidFill>
              </a:rPr>
              <a:t>	</a:t>
            </a:r>
            <a:r>
              <a:rPr lang="en-US" dirty="0" smtClean="0">
                <a:solidFill>
                  <a:schemeClr val="tx2">
                    <a:lumMod val="75000"/>
                  </a:schemeClr>
                </a:solidFill>
              </a:rPr>
              <a:t>	 									</a:t>
            </a:r>
          </a:p>
          <a:p>
            <a:r>
              <a:rPr lang="en-US" sz="1400" dirty="0">
                <a:solidFill>
                  <a:schemeClr val="tx2">
                    <a:lumMod val="75000"/>
                  </a:schemeClr>
                </a:solidFill>
              </a:rPr>
              <a:t>	</a:t>
            </a:r>
            <a:r>
              <a:rPr lang="en-US" sz="1400" dirty="0" smtClean="0">
                <a:solidFill>
                  <a:schemeClr val="tx2">
                    <a:lumMod val="75000"/>
                  </a:schemeClr>
                </a:solidFill>
              </a:rPr>
              <a:t>		</a:t>
            </a:r>
          </a:p>
          <a:p>
            <a:endParaRPr lang="en-US" dirty="0" smtClean="0">
              <a:solidFill>
                <a:schemeClr val="tx2">
                  <a:lumMod val="75000"/>
                </a:schemeClr>
              </a:solidFill>
            </a:endParaRPr>
          </a:p>
          <a:p>
            <a:r>
              <a:rPr lang="en-US" dirty="0">
                <a:solidFill>
                  <a:schemeClr val="tx2">
                    <a:lumMod val="75000"/>
                  </a:schemeClr>
                </a:solidFill>
              </a:rPr>
              <a:t>	</a:t>
            </a:r>
            <a:r>
              <a:rPr lang="en-US" dirty="0" smtClean="0">
                <a:solidFill>
                  <a:schemeClr val="tx2">
                    <a:lumMod val="75000"/>
                  </a:schemeClr>
                </a:solidFill>
              </a:rPr>
              <a:t>					</a:t>
            </a:r>
            <a:endParaRPr lang="en-US" sz="1400" dirty="0">
              <a:solidFill>
                <a:schemeClr val="tx2">
                  <a:lumMod val="75000"/>
                </a:schemeClr>
              </a:solidFill>
            </a:endParaRPr>
          </a:p>
          <a:p>
            <a:endParaRPr lang="en-US" sz="1400" dirty="0" smtClean="0">
              <a:solidFill>
                <a:schemeClr val="tx2">
                  <a:lumMod val="75000"/>
                </a:schemeClr>
              </a:solidFill>
            </a:endParaRPr>
          </a:p>
        </p:txBody>
      </p:sp>
      <p:pic>
        <p:nvPicPr>
          <p:cNvPr id="2050" name="Picture 2" descr="http://www.bing.com/s/loading_lg_w.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3500" y="-808038"/>
            <a:ext cx="228600" cy="22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76206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6638"/>
            <a:ext cx="8229600" cy="1143000"/>
          </a:xfrm>
        </p:spPr>
        <p:txBody>
          <a:bodyPr>
            <a:normAutofit/>
          </a:bodyPr>
          <a:lstStyle/>
          <a:p>
            <a:r>
              <a:rPr lang="en-US" sz="3200" dirty="0" smtClean="0"/>
              <a:t>All Programs</a:t>
            </a:r>
            <a:endParaRPr lang="en-US" sz="3200" dirty="0"/>
          </a:p>
        </p:txBody>
      </p:sp>
      <p:sp>
        <p:nvSpPr>
          <p:cNvPr id="3" name="Content Placeholder 2"/>
          <p:cNvSpPr>
            <a:spLocks noGrp="1"/>
          </p:cNvSpPr>
          <p:nvPr>
            <p:ph idx="1"/>
          </p:nvPr>
        </p:nvSpPr>
        <p:spPr>
          <a:xfrm>
            <a:off x="457200" y="2108200"/>
            <a:ext cx="8229600" cy="4525963"/>
          </a:xfrm>
        </p:spPr>
        <p:txBody>
          <a:bodyPr>
            <a:normAutofit fontScale="25000" lnSpcReduction="20000"/>
          </a:bodyPr>
          <a:lstStyle/>
          <a:p>
            <a:r>
              <a:rPr lang="en-US" sz="4800" dirty="0"/>
              <a:t>•Business &amp; Industry Loan Guarantees</a:t>
            </a:r>
          </a:p>
          <a:p>
            <a:r>
              <a:rPr lang="en-US" sz="4800" dirty="0"/>
              <a:t>•Intermediary Relending Program</a:t>
            </a:r>
          </a:p>
          <a:p>
            <a:r>
              <a:rPr lang="en-US" sz="4800" dirty="0"/>
              <a:t>•Rural Business Development Grants</a:t>
            </a:r>
          </a:p>
          <a:p>
            <a:r>
              <a:rPr lang="en-US" sz="4800" dirty="0"/>
              <a:t>•Rural Business Investment Program</a:t>
            </a:r>
          </a:p>
          <a:p>
            <a:r>
              <a:rPr lang="en-US" sz="4800" dirty="0"/>
              <a:t>•Rural Economic Development Loan &amp; Grant Program </a:t>
            </a:r>
          </a:p>
          <a:p>
            <a:r>
              <a:rPr lang="en-US" sz="4800" dirty="0"/>
              <a:t>•Rural </a:t>
            </a:r>
            <a:r>
              <a:rPr lang="en-US" sz="4800" dirty="0" err="1"/>
              <a:t>Microentrepreneur</a:t>
            </a:r>
            <a:r>
              <a:rPr lang="en-US" sz="4800" dirty="0"/>
              <a:t> Assistance Program</a:t>
            </a:r>
          </a:p>
          <a:p>
            <a:r>
              <a:rPr lang="en-US" sz="4800" dirty="0"/>
              <a:t>•Socially-Disadvantaged Groups Grants</a:t>
            </a:r>
          </a:p>
          <a:p>
            <a:r>
              <a:rPr lang="en-US" sz="4800" dirty="0"/>
              <a:t>•Value Added Producer Grants</a:t>
            </a:r>
          </a:p>
          <a:p>
            <a:r>
              <a:rPr lang="en-US" sz="4800" dirty="0"/>
              <a:t>•Delta Health Care Services Grants</a:t>
            </a:r>
          </a:p>
          <a:p>
            <a:r>
              <a:rPr lang="en-US" sz="4800" dirty="0"/>
              <a:t>•Rural Cooperative Development Grants</a:t>
            </a:r>
          </a:p>
          <a:p>
            <a:r>
              <a:rPr lang="en-US" sz="4800" dirty="0"/>
              <a:t>•Advanced Biofuel Payment Program</a:t>
            </a:r>
          </a:p>
          <a:p>
            <a:r>
              <a:rPr lang="en-US" sz="4800" dirty="0"/>
              <a:t>•Repowering Assistance Program</a:t>
            </a:r>
          </a:p>
          <a:p>
            <a:r>
              <a:rPr lang="en-US" sz="4800" dirty="0"/>
              <a:t>•</a:t>
            </a:r>
            <a:r>
              <a:rPr lang="en-US" sz="4800" dirty="0" err="1"/>
              <a:t>Biorefinery</a:t>
            </a:r>
            <a:r>
              <a:rPr lang="en-US" sz="4800" dirty="0"/>
              <a:t>, Renewable Chemical, and </a:t>
            </a:r>
            <a:r>
              <a:rPr lang="en-US" sz="4800" dirty="0" err="1"/>
              <a:t>Biobased</a:t>
            </a:r>
            <a:r>
              <a:rPr lang="en-US" sz="4800" dirty="0"/>
              <a:t> Product Manufacturing Assistance Program</a:t>
            </a:r>
          </a:p>
          <a:p>
            <a:r>
              <a:rPr lang="en-US" sz="4800" dirty="0"/>
              <a:t>•Rural Energy for America Program (REAP) Energy Audits &amp; Renewable Energy Development Grants</a:t>
            </a:r>
          </a:p>
          <a:p>
            <a:r>
              <a:rPr lang="en-US" sz="4800" dirty="0"/>
              <a:t>•Rural Energy for America Program (REAP) Renewable Energy &amp; Energy Efficiency Loans &amp; Grants</a:t>
            </a:r>
          </a:p>
          <a:p>
            <a:r>
              <a:rPr lang="en-US" sz="4800" dirty="0"/>
              <a:t>•Strategic Economic and Community Development</a:t>
            </a:r>
          </a:p>
          <a:p>
            <a:endParaRPr lang="en-US" sz="4800" dirty="0"/>
          </a:p>
          <a:p>
            <a:r>
              <a:rPr lang="en-US" sz="4800" dirty="0"/>
              <a:t>Rural Housing Service - Community Facilities</a:t>
            </a:r>
          </a:p>
          <a:p>
            <a:r>
              <a:rPr lang="en-US" sz="4800" dirty="0"/>
              <a:t>•Community Facilities Direct Loans &amp; Grants</a:t>
            </a:r>
          </a:p>
          <a:p>
            <a:r>
              <a:rPr lang="en-US" sz="4800" dirty="0"/>
              <a:t>•Community Facilities Loan Guarantees</a:t>
            </a:r>
          </a:p>
          <a:p>
            <a:r>
              <a:rPr lang="en-US" sz="4800" dirty="0"/>
              <a:t>•Economic Impact Initiative Grants</a:t>
            </a:r>
          </a:p>
          <a:p>
            <a:r>
              <a:rPr lang="en-US" sz="4800" dirty="0"/>
              <a:t>•Rural Community Development Initiative Grants</a:t>
            </a:r>
          </a:p>
          <a:p>
            <a:r>
              <a:rPr lang="en-US" sz="4800" dirty="0"/>
              <a:t>•Tribal College Initiative </a:t>
            </a:r>
            <a:r>
              <a:rPr lang="en-US" sz="4800" dirty="0" smtClean="0"/>
              <a:t>Grants</a:t>
            </a:r>
            <a:endParaRPr lang="en-US" sz="4800" dirty="0"/>
          </a:p>
        </p:txBody>
      </p:sp>
    </p:spTree>
    <p:extLst>
      <p:ext uri="{BB962C8B-B14F-4D97-AF65-F5344CB8AC3E}">
        <p14:creationId xmlns:p14="http://schemas.microsoft.com/office/powerpoint/2010/main" val="1732813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9638"/>
            <a:ext cx="8229600" cy="1143000"/>
          </a:xfrm>
        </p:spPr>
        <p:txBody>
          <a:bodyPr>
            <a:normAutofit/>
          </a:bodyPr>
          <a:lstStyle/>
          <a:p>
            <a:r>
              <a:rPr lang="en-US" sz="3200" dirty="0" smtClean="0"/>
              <a:t>All Programs (cont.)</a:t>
            </a:r>
            <a:endParaRPr lang="en-US" sz="3200" dirty="0"/>
          </a:p>
        </p:txBody>
      </p:sp>
      <p:sp>
        <p:nvSpPr>
          <p:cNvPr id="3" name="Content Placeholder 2"/>
          <p:cNvSpPr>
            <a:spLocks noGrp="1"/>
          </p:cNvSpPr>
          <p:nvPr>
            <p:ph idx="1"/>
          </p:nvPr>
        </p:nvSpPr>
        <p:spPr>
          <a:xfrm>
            <a:off x="457200" y="2235201"/>
            <a:ext cx="8229600" cy="4407140"/>
          </a:xfrm>
        </p:spPr>
        <p:txBody>
          <a:bodyPr>
            <a:normAutofit fontScale="25000" lnSpcReduction="20000"/>
          </a:bodyPr>
          <a:lstStyle/>
          <a:p>
            <a:endParaRPr lang="en-US" dirty="0"/>
          </a:p>
          <a:p>
            <a:endParaRPr lang="en-US" sz="4800" dirty="0"/>
          </a:p>
          <a:p>
            <a:r>
              <a:rPr lang="en-US" sz="4800" dirty="0"/>
              <a:t>Rural Housing Service - Multi-Family Housing</a:t>
            </a:r>
          </a:p>
          <a:p>
            <a:r>
              <a:rPr lang="en-US" sz="4800" dirty="0"/>
              <a:t>•Farm Labor Direct Loans &amp; Grants</a:t>
            </a:r>
          </a:p>
          <a:p>
            <a:r>
              <a:rPr lang="en-US" sz="4800" dirty="0"/>
              <a:t>•Housing Preservation &amp; Revitalization Demonstration Loans &amp; Grants</a:t>
            </a:r>
          </a:p>
          <a:p>
            <a:r>
              <a:rPr lang="en-US" sz="4800" dirty="0"/>
              <a:t>•Housing Preservation Grants</a:t>
            </a:r>
          </a:p>
          <a:p>
            <a:r>
              <a:rPr lang="en-US" sz="4800" dirty="0"/>
              <a:t>•Multi-Family Housing Direct Loans</a:t>
            </a:r>
          </a:p>
          <a:p>
            <a:r>
              <a:rPr lang="en-US" sz="4800" dirty="0"/>
              <a:t>•Multi-Family Housing Loan Guarantees</a:t>
            </a:r>
          </a:p>
          <a:p>
            <a:r>
              <a:rPr lang="en-US" sz="4800" dirty="0"/>
              <a:t>•Multi-Family Housing Rental Assistance</a:t>
            </a:r>
          </a:p>
          <a:p>
            <a:endParaRPr lang="en-US" sz="4800" dirty="0"/>
          </a:p>
          <a:p>
            <a:r>
              <a:rPr lang="en-US" sz="4800" dirty="0" smtClean="0"/>
              <a:t>Rural </a:t>
            </a:r>
            <a:r>
              <a:rPr lang="en-US" sz="4800" dirty="0"/>
              <a:t>Housing Service - Single-Family Housing</a:t>
            </a:r>
          </a:p>
          <a:p>
            <a:r>
              <a:rPr lang="en-US" sz="4800" dirty="0"/>
              <a:t>•Mutual Self-Help Housing Technical Assistance Grants</a:t>
            </a:r>
          </a:p>
          <a:p>
            <a:r>
              <a:rPr lang="en-US" sz="4800" dirty="0"/>
              <a:t>•Single Family Housing Direct Home Loans</a:t>
            </a:r>
          </a:p>
          <a:p>
            <a:r>
              <a:rPr lang="en-US" sz="4800" dirty="0"/>
              <a:t>•Single Family Housing Home Loan Guarantees</a:t>
            </a:r>
          </a:p>
          <a:p>
            <a:r>
              <a:rPr lang="en-US" sz="4800" dirty="0"/>
              <a:t>•Single Family Housing Repair Loans &amp; Grants</a:t>
            </a:r>
          </a:p>
          <a:p>
            <a:endParaRPr lang="en-US" sz="4800" dirty="0"/>
          </a:p>
          <a:p>
            <a:r>
              <a:rPr lang="en-US" sz="4800" dirty="0"/>
              <a:t>Rural Utilities Service - Electric Programs</a:t>
            </a:r>
          </a:p>
          <a:p>
            <a:r>
              <a:rPr lang="en-US" sz="4800" dirty="0"/>
              <a:t>•Denali Commission High Energy Cost Grants</a:t>
            </a:r>
          </a:p>
          <a:p>
            <a:r>
              <a:rPr lang="en-US" sz="4800" dirty="0"/>
              <a:t>•Distributed Generation Energy Project Financing</a:t>
            </a:r>
          </a:p>
          <a:p>
            <a:r>
              <a:rPr lang="en-US" sz="4800" dirty="0"/>
              <a:t>•Electric Infrastructure Loan &amp; Loan Guarantee Program (FFB)</a:t>
            </a:r>
          </a:p>
          <a:p>
            <a:r>
              <a:rPr lang="en-US" sz="4800" dirty="0"/>
              <a:t>•Energy Efficiency &amp; Conservation Loans</a:t>
            </a:r>
          </a:p>
          <a:p>
            <a:r>
              <a:rPr lang="en-US" sz="4800" dirty="0"/>
              <a:t>•High Energy Cost Grants</a:t>
            </a:r>
          </a:p>
          <a:p>
            <a:r>
              <a:rPr lang="en-US" sz="4800" dirty="0"/>
              <a:t>•State Bulk Fuel Revolving Loan </a:t>
            </a:r>
            <a:r>
              <a:rPr lang="en-US" sz="4800" dirty="0" smtClean="0"/>
              <a:t>Fund</a:t>
            </a:r>
            <a:endParaRPr lang="en-US" sz="4800" dirty="0"/>
          </a:p>
        </p:txBody>
      </p:sp>
    </p:spTree>
    <p:extLst>
      <p:ext uri="{BB962C8B-B14F-4D97-AF65-F5344CB8AC3E}">
        <p14:creationId xmlns:p14="http://schemas.microsoft.com/office/powerpoint/2010/main" val="1171140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6638"/>
            <a:ext cx="8229600" cy="1143000"/>
          </a:xfrm>
        </p:spPr>
        <p:txBody>
          <a:bodyPr>
            <a:normAutofit/>
          </a:bodyPr>
          <a:lstStyle/>
          <a:p>
            <a:r>
              <a:rPr lang="en-US" sz="3200" dirty="0"/>
              <a:t>All Programs (cont.)</a:t>
            </a:r>
          </a:p>
        </p:txBody>
      </p:sp>
      <p:sp>
        <p:nvSpPr>
          <p:cNvPr id="3" name="Content Placeholder 2"/>
          <p:cNvSpPr>
            <a:spLocks noGrp="1"/>
          </p:cNvSpPr>
          <p:nvPr>
            <p:ph idx="1"/>
          </p:nvPr>
        </p:nvSpPr>
        <p:spPr>
          <a:xfrm>
            <a:off x="457200" y="2362200"/>
            <a:ext cx="8229600" cy="4525963"/>
          </a:xfrm>
        </p:spPr>
        <p:txBody>
          <a:bodyPr>
            <a:normAutofit fontScale="40000" lnSpcReduction="20000"/>
          </a:bodyPr>
          <a:lstStyle/>
          <a:p>
            <a:endParaRPr lang="en-US" dirty="0"/>
          </a:p>
          <a:p>
            <a:r>
              <a:rPr lang="en-US" dirty="0"/>
              <a:t>Rural Utilities Service - Telecommunications Programs</a:t>
            </a:r>
          </a:p>
          <a:p>
            <a:r>
              <a:rPr lang="en-US" dirty="0"/>
              <a:t>•Community Connect Grants</a:t>
            </a:r>
          </a:p>
          <a:p>
            <a:r>
              <a:rPr lang="en-US" dirty="0"/>
              <a:t>•Distance Learning &amp; Telemedicine Grants</a:t>
            </a:r>
          </a:p>
          <a:p>
            <a:r>
              <a:rPr lang="en-US" dirty="0"/>
              <a:t>•Farm Bill Broadband Loans &amp; Loan Guarantees</a:t>
            </a:r>
          </a:p>
          <a:p>
            <a:r>
              <a:rPr lang="en-US" dirty="0"/>
              <a:t>•Telecommunications Infrastructure Loans &amp; Guarantees</a:t>
            </a:r>
          </a:p>
          <a:p>
            <a:endParaRPr lang="en-US" dirty="0"/>
          </a:p>
          <a:p>
            <a:r>
              <a:rPr lang="en-US" dirty="0"/>
              <a:t>Rural Utilities Service - Water &amp; Environmental Programs</a:t>
            </a:r>
          </a:p>
          <a:p>
            <a:r>
              <a:rPr lang="en-US" dirty="0"/>
              <a:t>•Circuit Rider Program</a:t>
            </a:r>
          </a:p>
          <a:p>
            <a:r>
              <a:rPr lang="en-US" dirty="0"/>
              <a:t>•Emergency Community Water Assistance Grants</a:t>
            </a:r>
          </a:p>
          <a:p>
            <a:r>
              <a:rPr lang="en-US" dirty="0"/>
              <a:t>•Grants for Rural and Native Alaskan Villages</a:t>
            </a:r>
          </a:p>
          <a:p>
            <a:r>
              <a:rPr lang="en-US" dirty="0"/>
              <a:t>•Household Water Well System Grants</a:t>
            </a:r>
          </a:p>
          <a:p>
            <a:r>
              <a:rPr lang="en-US" dirty="0"/>
              <a:t>•Individual Water &amp; Wastewater Grants</a:t>
            </a:r>
          </a:p>
          <a:p>
            <a:r>
              <a:rPr lang="en-US" dirty="0"/>
              <a:t>•SEARCH - Special Evaluation Assistance for Rural Communities and Households</a:t>
            </a:r>
          </a:p>
          <a:p>
            <a:r>
              <a:rPr lang="en-US" dirty="0"/>
              <a:t>•Solid Waste Management Grants</a:t>
            </a:r>
          </a:p>
          <a:p>
            <a:r>
              <a:rPr lang="en-US" dirty="0"/>
              <a:t>•Water &amp; Waste Disposal Grants to Alleviate Health Risks on Tribal Lands and </a:t>
            </a:r>
            <a:r>
              <a:rPr lang="en-US" dirty="0" err="1"/>
              <a:t>Colonias</a:t>
            </a:r>
            <a:endParaRPr lang="en-US" dirty="0"/>
          </a:p>
          <a:p>
            <a:r>
              <a:rPr lang="en-US" dirty="0"/>
              <a:t>•Water &amp; Waste Disposal Loans &amp; Grants</a:t>
            </a:r>
          </a:p>
          <a:p>
            <a:r>
              <a:rPr lang="en-US" dirty="0"/>
              <a:t>•Water &amp; Waste Disposal Loan Guarantees</a:t>
            </a:r>
          </a:p>
          <a:p>
            <a:r>
              <a:rPr lang="en-US" dirty="0"/>
              <a:t>•Water &amp; Waste Disposal Predevelopment Planning Grants</a:t>
            </a:r>
          </a:p>
          <a:p>
            <a:r>
              <a:rPr lang="en-US" dirty="0"/>
              <a:t>•Water &amp; Waste Disposal Revolving Loan Funds</a:t>
            </a:r>
          </a:p>
          <a:p>
            <a:r>
              <a:rPr lang="en-US" dirty="0"/>
              <a:t>•Water &amp; Waste Disposal Technical Assistance &amp; Training Grants</a:t>
            </a:r>
          </a:p>
          <a:p>
            <a:endParaRPr lang="en-US" dirty="0"/>
          </a:p>
        </p:txBody>
      </p:sp>
    </p:spTree>
    <p:extLst>
      <p:ext uri="{BB962C8B-B14F-4D97-AF65-F5344CB8AC3E}">
        <p14:creationId xmlns:p14="http://schemas.microsoft.com/office/powerpoint/2010/main" val="22106528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3638"/>
            <a:ext cx="8229600" cy="1143000"/>
          </a:xfrm>
        </p:spPr>
        <p:txBody>
          <a:bodyPr>
            <a:normAutofit/>
          </a:bodyPr>
          <a:lstStyle/>
          <a:p>
            <a:r>
              <a:rPr lang="en-US" sz="4000" dirty="0" smtClean="0"/>
              <a:t>Partnerships</a:t>
            </a:r>
            <a:endParaRPr lang="en-US" sz="4000" dirty="0"/>
          </a:p>
        </p:txBody>
      </p:sp>
      <p:sp>
        <p:nvSpPr>
          <p:cNvPr id="3" name="Content Placeholder 2"/>
          <p:cNvSpPr>
            <a:spLocks noGrp="1"/>
          </p:cNvSpPr>
          <p:nvPr>
            <p:ph idx="1"/>
          </p:nvPr>
        </p:nvSpPr>
        <p:spPr>
          <a:xfrm>
            <a:off x="457200" y="2489200"/>
            <a:ext cx="8229600" cy="3044825"/>
          </a:xfrm>
        </p:spPr>
        <p:txBody>
          <a:bodyPr/>
          <a:lstStyle/>
          <a:p>
            <a:r>
              <a:rPr lang="en-US" sz="2400" dirty="0" smtClean="0">
                <a:latin typeface="Times New Roman" panose="02020603050405020304" pitchFamily="18" charset="0"/>
                <a:cs typeface="Times New Roman" panose="02020603050405020304" pitchFamily="18" charset="0"/>
              </a:rPr>
              <a:t>Identify funders</a:t>
            </a:r>
          </a:p>
          <a:p>
            <a:r>
              <a:rPr lang="en-US" sz="2400" dirty="0" smtClean="0">
                <a:latin typeface="Times New Roman" panose="02020603050405020304" pitchFamily="18" charset="0"/>
                <a:cs typeface="Times New Roman" panose="02020603050405020304" pitchFamily="18" charset="0"/>
              </a:rPr>
              <a:t>Identify funding gaps</a:t>
            </a:r>
          </a:p>
          <a:p>
            <a:r>
              <a:rPr lang="en-US" sz="2400" dirty="0" smtClean="0">
                <a:latin typeface="Times New Roman" panose="02020603050405020304" pitchFamily="18" charset="0"/>
                <a:cs typeface="Times New Roman" panose="02020603050405020304" pitchFamily="18" charset="0"/>
              </a:rPr>
              <a:t>Create implementation teams</a:t>
            </a:r>
          </a:p>
          <a:p>
            <a:r>
              <a:rPr lang="en-US" sz="2400" dirty="0" smtClean="0">
                <a:latin typeface="Times New Roman" panose="02020603050405020304" pitchFamily="18" charset="0"/>
                <a:cs typeface="Times New Roman" panose="02020603050405020304" pitchFamily="18" charset="0"/>
              </a:rPr>
              <a:t>Capacity enhancement with EDA and others</a:t>
            </a:r>
          </a:p>
          <a:p>
            <a:endParaRPr lang="en-US" dirty="0" smtClean="0"/>
          </a:p>
          <a:p>
            <a:endParaRPr lang="en-US" dirty="0"/>
          </a:p>
        </p:txBody>
      </p:sp>
    </p:spTree>
    <p:extLst>
      <p:ext uri="{BB962C8B-B14F-4D97-AF65-F5344CB8AC3E}">
        <p14:creationId xmlns:p14="http://schemas.microsoft.com/office/powerpoint/2010/main" val="2560862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89437" y="2284544"/>
            <a:ext cx="6480606" cy="707886"/>
          </a:xfrm>
          <a:prstGeom prst="rect">
            <a:avLst/>
          </a:prstGeom>
          <a:noFill/>
        </p:spPr>
        <p:txBody>
          <a:bodyPr wrap="square" rtlCol="0">
            <a:spAutoFit/>
          </a:bodyPr>
          <a:lstStyle/>
          <a:p>
            <a:pPr algn="ctr"/>
            <a:r>
              <a:rPr lang="en-US" sz="4000" dirty="0" smtClean="0"/>
              <a:t>Questions</a:t>
            </a:r>
            <a:endParaRPr lang="en-US" sz="4000" dirty="0"/>
          </a:p>
        </p:txBody>
      </p:sp>
      <p:sp>
        <p:nvSpPr>
          <p:cNvPr id="2" name="TextBox 1"/>
          <p:cNvSpPr txBox="1"/>
          <p:nvPr/>
        </p:nvSpPr>
        <p:spPr>
          <a:xfrm>
            <a:off x="152206" y="1493694"/>
            <a:ext cx="5149407" cy="646331"/>
          </a:xfrm>
          <a:prstGeom prst="rect">
            <a:avLst/>
          </a:prstGeom>
          <a:noFill/>
        </p:spPr>
        <p:txBody>
          <a:bodyPr wrap="square" rtlCol="0">
            <a:spAutoFit/>
          </a:bodyPr>
          <a:lstStyle/>
          <a:p>
            <a:endParaRPr lang="en-US" dirty="0" smtClean="0"/>
          </a:p>
          <a:p>
            <a:endParaRPr lang="en-US" dirty="0" smtClean="0"/>
          </a:p>
        </p:txBody>
      </p:sp>
      <p:sp>
        <p:nvSpPr>
          <p:cNvPr id="3" name="Rectangle 2"/>
          <p:cNvSpPr/>
          <p:nvPr/>
        </p:nvSpPr>
        <p:spPr>
          <a:xfrm>
            <a:off x="3822842" y="3844836"/>
            <a:ext cx="1213794" cy="830997"/>
          </a:xfrm>
          <a:prstGeom prst="rect">
            <a:avLst/>
          </a:prstGeom>
        </p:spPr>
        <p:txBody>
          <a:bodyPr wrap="none">
            <a:spAutoFit/>
          </a:bodyPr>
          <a:lstStyle/>
          <a:p>
            <a:pPr algn="ctr"/>
            <a:r>
              <a:rPr lang="en-US" sz="4800" dirty="0"/>
              <a:t>???</a:t>
            </a:r>
          </a:p>
        </p:txBody>
      </p:sp>
    </p:spTree>
    <p:extLst>
      <p:ext uri="{BB962C8B-B14F-4D97-AF65-F5344CB8AC3E}">
        <p14:creationId xmlns:p14="http://schemas.microsoft.com/office/powerpoint/2010/main" val="5914520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6638"/>
            <a:ext cx="8229600" cy="1143000"/>
          </a:xfrm>
        </p:spPr>
        <p:txBody>
          <a:bodyPr>
            <a:normAutofit/>
          </a:bodyPr>
          <a:lstStyle/>
          <a:p>
            <a:r>
              <a:rPr lang="en-US" sz="4000" dirty="0" smtClean="0"/>
              <a:t>USDA</a:t>
            </a:r>
            <a:endParaRPr lang="en-US" sz="4000" dirty="0"/>
          </a:p>
        </p:txBody>
      </p:sp>
      <p:sp>
        <p:nvSpPr>
          <p:cNvPr id="3" name="Content Placeholder 2"/>
          <p:cNvSpPr>
            <a:spLocks noGrp="1"/>
          </p:cNvSpPr>
          <p:nvPr>
            <p:ph idx="1"/>
          </p:nvPr>
        </p:nvSpPr>
        <p:spPr>
          <a:xfrm>
            <a:off x="457200" y="2362201"/>
            <a:ext cx="8229600" cy="2701506"/>
          </a:xfrm>
        </p:spPr>
        <p:txBody>
          <a:bodyPr>
            <a:normAutofit/>
          </a:bodyPr>
          <a:lstStyle/>
          <a:p>
            <a:r>
              <a:rPr lang="en-US" sz="2400" dirty="0" smtClean="0">
                <a:latin typeface="Times New Roman" panose="02020603050405020304" pitchFamily="18" charset="0"/>
                <a:cs typeface="Times New Roman" panose="02020603050405020304" pitchFamily="18" charset="0"/>
              </a:rPr>
              <a:t>2</a:t>
            </a:r>
            <a:r>
              <a:rPr lang="en-US" sz="2400" baseline="30000" dirty="0" smtClean="0">
                <a:latin typeface="Times New Roman" panose="02020603050405020304" pitchFamily="18" charset="0"/>
                <a:cs typeface="Times New Roman" panose="02020603050405020304" pitchFamily="18" charset="0"/>
              </a:rPr>
              <a:t>nd</a:t>
            </a:r>
            <a:r>
              <a:rPr lang="en-US" sz="2400" dirty="0" smtClean="0">
                <a:latin typeface="Times New Roman" panose="02020603050405020304" pitchFamily="18" charset="0"/>
                <a:cs typeface="Times New Roman" panose="02020603050405020304" pitchFamily="18" charset="0"/>
              </a:rPr>
              <a:t> largest lender in the world</a:t>
            </a:r>
          </a:p>
          <a:p>
            <a:r>
              <a:rPr lang="en-US" sz="2400" dirty="0" smtClean="0">
                <a:latin typeface="Times New Roman" panose="02020603050405020304" pitchFamily="18" charset="0"/>
                <a:cs typeface="Times New Roman" panose="02020603050405020304" pitchFamily="18" charset="0"/>
              </a:rPr>
              <a:t>Will partner (we play well with others)</a:t>
            </a:r>
          </a:p>
          <a:p>
            <a:r>
              <a:rPr lang="en-US" sz="2400" dirty="0" smtClean="0">
                <a:latin typeface="Times New Roman" panose="02020603050405020304" pitchFamily="18" charset="0"/>
                <a:cs typeface="Times New Roman" panose="02020603050405020304" pitchFamily="18" charset="0"/>
              </a:rPr>
              <a:t>Increase relationships with WBC, EDA, UW, SLIB, WWDC, Private Sector, many others</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00661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3638"/>
            <a:ext cx="8229600" cy="1143000"/>
          </a:xfrm>
        </p:spPr>
        <p:txBody>
          <a:bodyPr>
            <a:normAutofit/>
          </a:bodyPr>
          <a:lstStyle/>
          <a:p>
            <a:r>
              <a:rPr lang="en-US" sz="3200" dirty="0" smtClean="0"/>
              <a:t>CONTACT</a:t>
            </a:r>
            <a:endParaRPr lang="en-US" sz="3200" dirty="0"/>
          </a:p>
        </p:txBody>
      </p:sp>
      <p:sp>
        <p:nvSpPr>
          <p:cNvPr id="3" name="Content Placeholder 2"/>
          <p:cNvSpPr>
            <a:spLocks noGrp="1"/>
          </p:cNvSpPr>
          <p:nvPr>
            <p:ph idx="1"/>
          </p:nvPr>
        </p:nvSpPr>
        <p:spPr>
          <a:xfrm>
            <a:off x="628650" y="2332037"/>
            <a:ext cx="6296025" cy="2754313"/>
          </a:xfrm>
        </p:spPr>
        <p:txBody>
          <a:bodyPr>
            <a:normAutofit/>
          </a:bodyPr>
          <a:lstStyle/>
          <a:p>
            <a:pPr marL="0" indent="0">
              <a:buNone/>
            </a:pPr>
            <a:r>
              <a:rPr lang="en-US" sz="2000" dirty="0" smtClean="0"/>
              <a:t>Scott Sutherland</a:t>
            </a:r>
          </a:p>
          <a:p>
            <a:pPr marL="0" indent="0">
              <a:buNone/>
            </a:pPr>
            <a:r>
              <a:rPr lang="en-US" sz="2000" dirty="0" smtClean="0"/>
              <a:t>USDA – Rural Development</a:t>
            </a:r>
          </a:p>
          <a:p>
            <a:pPr marL="0" indent="0">
              <a:buNone/>
            </a:pPr>
            <a:r>
              <a:rPr lang="en-US" sz="2000" dirty="0" smtClean="0"/>
              <a:t>Community Economic Development</a:t>
            </a:r>
          </a:p>
          <a:p>
            <a:pPr marL="0" indent="0">
              <a:buNone/>
            </a:pPr>
            <a:r>
              <a:rPr lang="en-US" sz="2000" dirty="0" smtClean="0"/>
              <a:t>PO Box 11005, Casper, WY 82602</a:t>
            </a:r>
          </a:p>
          <a:p>
            <a:pPr marL="0" indent="0">
              <a:buNone/>
            </a:pPr>
            <a:r>
              <a:rPr lang="en-US" sz="2000" dirty="0" smtClean="0"/>
              <a:t>(307) 233-6706</a:t>
            </a:r>
          </a:p>
          <a:p>
            <a:pPr marL="0" indent="0">
              <a:buNone/>
            </a:pPr>
            <a:r>
              <a:rPr lang="en-US" sz="2000" dirty="0" smtClean="0"/>
              <a:t>Scott.sutherland2@wy.usda.gov</a:t>
            </a:r>
          </a:p>
        </p:txBody>
      </p:sp>
    </p:spTree>
    <p:extLst>
      <p:ext uri="{BB962C8B-B14F-4D97-AF65-F5344CB8AC3E}">
        <p14:creationId xmlns:p14="http://schemas.microsoft.com/office/powerpoint/2010/main" val="3579839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6638"/>
            <a:ext cx="8229600" cy="1143000"/>
          </a:xfrm>
        </p:spPr>
        <p:txBody>
          <a:bodyPr>
            <a:normAutofit/>
          </a:bodyPr>
          <a:lstStyle/>
          <a:p>
            <a:r>
              <a:rPr lang="en-US" sz="4000" dirty="0" smtClean="0"/>
              <a:t>Business &amp; Industry</a:t>
            </a:r>
            <a:endParaRPr lang="en-US" sz="4000" dirty="0"/>
          </a:p>
        </p:txBody>
      </p:sp>
      <p:sp>
        <p:nvSpPr>
          <p:cNvPr id="3" name="Content Placeholder 2"/>
          <p:cNvSpPr>
            <a:spLocks noGrp="1"/>
          </p:cNvSpPr>
          <p:nvPr>
            <p:ph idx="1"/>
          </p:nvPr>
        </p:nvSpPr>
        <p:spPr>
          <a:xfrm>
            <a:off x="457200" y="2362201"/>
            <a:ext cx="8229600" cy="3288102"/>
          </a:xfrm>
        </p:spPr>
        <p:txBody>
          <a:bodyPr/>
          <a:lstStyle/>
          <a:p>
            <a:r>
              <a:rPr lang="en-US" sz="2400" dirty="0" smtClean="0">
                <a:latin typeface="Times New Roman" panose="02020603050405020304" pitchFamily="18" charset="0"/>
                <a:cs typeface="Times New Roman" panose="02020603050405020304" pitchFamily="18" charset="0"/>
              </a:rPr>
              <a:t>Loan Guarantees</a:t>
            </a:r>
          </a:p>
          <a:p>
            <a:r>
              <a:rPr lang="en-US" sz="2400" dirty="0" smtClean="0">
                <a:latin typeface="Times New Roman" panose="02020603050405020304" pitchFamily="18" charset="0"/>
                <a:cs typeface="Times New Roman" panose="02020603050405020304" pitchFamily="18" charset="0"/>
              </a:rPr>
              <a:t>Under $100,000 use SBA</a:t>
            </a:r>
          </a:p>
          <a:p>
            <a:r>
              <a:rPr lang="en-US" sz="2400" dirty="0" smtClean="0">
                <a:latin typeface="Times New Roman" panose="02020603050405020304" pitchFamily="18" charset="0"/>
                <a:cs typeface="Times New Roman" panose="02020603050405020304" pitchFamily="18" charset="0"/>
              </a:rPr>
              <a:t>Driven by Lender, but only 25 percent of banks use B&amp;I due to volume</a:t>
            </a:r>
          </a:p>
          <a:p>
            <a:r>
              <a:rPr lang="en-US" sz="2400" dirty="0" smtClean="0">
                <a:latin typeface="Times New Roman" panose="02020603050405020304" pitchFamily="18" charset="0"/>
                <a:cs typeface="Times New Roman" panose="02020603050405020304" pitchFamily="18" charset="0"/>
              </a:rPr>
              <a:t>Can make or break larger deals</a:t>
            </a:r>
          </a:p>
          <a:p>
            <a:r>
              <a:rPr lang="en-US" sz="2400" dirty="0" smtClean="0">
                <a:latin typeface="Times New Roman" panose="02020603050405020304" pitchFamily="18" charset="0"/>
                <a:cs typeface="Times New Roman" panose="02020603050405020304" pitchFamily="18" charset="0"/>
              </a:rPr>
              <a:t>Same amount of underwriting</a:t>
            </a:r>
          </a:p>
          <a:p>
            <a:r>
              <a:rPr lang="en-US" sz="2400" dirty="0" smtClean="0">
                <a:latin typeface="Times New Roman" panose="02020603050405020304" pitchFamily="18" charset="0"/>
                <a:cs typeface="Times New Roman" panose="02020603050405020304" pitchFamily="18" charset="0"/>
              </a:rPr>
              <a:t>May need to push bank!</a:t>
            </a:r>
          </a:p>
          <a:p>
            <a:endParaRPr lang="en-US" dirty="0"/>
          </a:p>
        </p:txBody>
      </p:sp>
    </p:spTree>
    <p:extLst>
      <p:ext uri="{BB962C8B-B14F-4D97-AF65-F5344CB8AC3E}">
        <p14:creationId xmlns:p14="http://schemas.microsoft.com/office/powerpoint/2010/main" val="764303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6638"/>
            <a:ext cx="8229600" cy="1143000"/>
          </a:xfrm>
        </p:spPr>
        <p:txBody>
          <a:bodyPr>
            <a:normAutofit/>
          </a:bodyPr>
          <a:lstStyle/>
          <a:p>
            <a:r>
              <a:rPr lang="en-US" sz="4000" dirty="0" smtClean="0"/>
              <a:t>Revolving loan funds</a:t>
            </a:r>
            <a:endParaRPr lang="en-US" sz="4000" dirty="0"/>
          </a:p>
        </p:txBody>
      </p:sp>
      <p:sp>
        <p:nvSpPr>
          <p:cNvPr id="3" name="Content Placeholder 2"/>
          <p:cNvSpPr>
            <a:spLocks noGrp="1"/>
          </p:cNvSpPr>
          <p:nvPr>
            <p:ph idx="1"/>
          </p:nvPr>
        </p:nvSpPr>
        <p:spPr>
          <a:xfrm>
            <a:off x="457200" y="2362201"/>
            <a:ext cx="8229600" cy="2951672"/>
          </a:xfrm>
        </p:spPr>
        <p:txBody>
          <a:bodyPr>
            <a:normAutofit/>
          </a:bodyPr>
          <a:lstStyle/>
          <a:p>
            <a:r>
              <a:rPr lang="en-US" sz="2400" dirty="0" smtClean="0">
                <a:latin typeface="Times New Roman" panose="02020603050405020304" pitchFamily="18" charset="0"/>
                <a:cs typeface="Times New Roman" panose="02020603050405020304" pitchFamily="18" charset="0"/>
              </a:rPr>
              <a:t>RBEG – Grant</a:t>
            </a:r>
          </a:p>
          <a:p>
            <a:r>
              <a:rPr lang="en-US" sz="2400" dirty="0" smtClean="0">
                <a:latin typeface="Times New Roman" panose="02020603050405020304" pitchFamily="18" charset="0"/>
                <a:cs typeface="Times New Roman" panose="02020603050405020304" pitchFamily="18" charset="0"/>
              </a:rPr>
              <a:t>IRP – Loan</a:t>
            </a:r>
          </a:p>
          <a:p>
            <a:r>
              <a:rPr lang="en-US" sz="2400" dirty="0" smtClean="0">
                <a:latin typeface="Times New Roman" panose="02020603050405020304" pitchFamily="18" charset="0"/>
                <a:cs typeface="Times New Roman" panose="02020603050405020304" pitchFamily="18" charset="0"/>
              </a:rPr>
              <a:t>Micro Entrepreneur – Loan/Grant</a:t>
            </a:r>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REDLG – Loan/Grant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7973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6638"/>
            <a:ext cx="8229600" cy="1143000"/>
          </a:xfrm>
        </p:spPr>
        <p:txBody>
          <a:bodyPr>
            <a:normAutofit/>
          </a:bodyPr>
          <a:lstStyle/>
          <a:p>
            <a:r>
              <a:rPr lang="en-US" sz="4000" dirty="0" smtClean="0"/>
              <a:t>Agriculture</a:t>
            </a:r>
            <a:endParaRPr lang="en-US" sz="4000" dirty="0"/>
          </a:p>
        </p:txBody>
      </p:sp>
      <p:sp>
        <p:nvSpPr>
          <p:cNvPr id="3" name="Content Placeholder 2"/>
          <p:cNvSpPr>
            <a:spLocks noGrp="1"/>
          </p:cNvSpPr>
          <p:nvPr>
            <p:ph idx="1"/>
          </p:nvPr>
        </p:nvSpPr>
        <p:spPr>
          <a:xfrm>
            <a:off x="457200" y="2362200"/>
            <a:ext cx="8229600" cy="1683589"/>
          </a:xfrm>
        </p:spPr>
        <p:txBody>
          <a:bodyPr/>
          <a:lstStyle/>
          <a:p>
            <a:r>
              <a:rPr lang="en-US" sz="2400" dirty="0" smtClean="0">
                <a:latin typeface="Times New Roman" panose="02020603050405020304" pitchFamily="18" charset="0"/>
                <a:cs typeface="Times New Roman" panose="02020603050405020304" pitchFamily="18" charset="0"/>
              </a:rPr>
              <a:t>Value Added Producer Grant – Dairy, winery, feed mill, etc.</a:t>
            </a:r>
          </a:p>
          <a:p>
            <a:r>
              <a:rPr lang="en-US" sz="2400" dirty="0" smtClean="0">
                <a:latin typeface="Times New Roman" panose="02020603050405020304" pitchFamily="18" charset="0"/>
                <a:cs typeface="Times New Roman" panose="02020603050405020304" pitchFamily="18" charset="0"/>
              </a:rPr>
              <a:t>Community Greenhouse/Garden</a:t>
            </a:r>
          </a:p>
          <a:p>
            <a:r>
              <a:rPr lang="en-US" sz="2400" dirty="0" smtClean="0">
                <a:latin typeface="Times New Roman" panose="02020603050405020304" pitchFamily="18" charset="0"/>
                <a:cs typeface="Times New Roman" panose="02020603050405020304" pitchFamily="18" charset="0"/>
              </a:rPr>
              <a:t>Coop Creation</a:t>
            </a:r>
          </a:p>
          <a:p>
            <a:endParaRPr lang="en-US" dirty="0"/>
          </a:p>
        </p:txBody>
      </p:sp>
    </p:spTree>
    <p:extLst>
      <p:ext uri="{BB962C8B-B14F-4D97-AF65-F5344CB8AC3E}">
        <p14:creationId xmlns:p14="http://schemas.microsoft.com/office/powerpoint/2010/main" val="2645914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74413" y="1755781"/>
            <a:ext cx="8001192" cy="738664"/>
          </a:xfrm>
          <a:prstGeom prst="rect">
            <a:avLst/>
          </a:prstGeom>
          <a:noFill/>
        </p:spPr>
        <p:txBody>
          <a:bodyPr wrap="square" rtlCol="0">
            <a:spAutoFit/>
          </a:bodyPr>
          <a:lstStyle/>
          <a:p>
            <a:pPr lvl="0"/>
            <a:r>
              <a:rPr lang="en-US" sz="2400" dirty="0">
                <a:solidFill>
                  <a:prstClr val="black"/>
                </a:solidFill>
              </a:rPr>
              <a:t>The Program – </a:t>
            </a:r>
            <a:r>
              <a:rPr lang="en-US" sz="2400" dirty="0" smtClean="0">
                <a:solidFill>
                  <a:prstClr val="black"/>
                </a:solidFill>
              </a:rPr>
              <a:t>Water and Environmental Programs</a:t>
            </a:r>
            <a:endParaRPr lang="en-US" sz="2300" dirty="0">
              <a:solidFill>
                <a:prstClr val="white"/>
              </a:solidFill>
            </a:endParaRPr>
          </a:p>
          <a:p>
            <a:endParaRPr lang="en-US" dirty="0">
              <a:solidFill>
                <a:schemeClr val="bg1"/>
              </a:solidFill>
            </a:endParaRPr>
          </a:p>
        </p:txBody>
      </p:sp>
      <p:sp>
        <p:nvSpPr>
          <p:cNvPr id="3" name="Rectangle 2"/>
          <p:cNvSpPr/>
          <p:nvPr/>
        </p:nvSpPr>
        <p:spPr>
          <a:xfrm>
            <a:off x="2286000" y="2217341"/>
            <a:ext cx="4572000" cy="4093428"/>
          </a:xfrm>
          <a:prstGeom prst="rect">
            <a:avLst/>
          </a:prstGeom>
        </p:spPr>
        <p:txBody>
          <a:bodyPr>
            <a:spAutoFit/>
          </a:bodyPr>
          <a:lstStyle/>
          <a:p>
            <a:r>
              <a:rPr lang="en-US" sz="2000" dirty="0">
                <a:latin typeface="Times New Roman" panose="02020603050405020304" pitchFamily="18" charset="0"/>
                <a:cs typeface="Times New Roman" panose="02020603050405020304" pitchFamily="18" charset="0"/>
              </a:rPr>
              <a:t>What can we fund:</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New Rural Water System</a:t>
            </a:r>
          </a:p>
          <a:p>
            <a:r>
              <a:rPr lang="en-US" sz="2000" dirty="0">
                <a:latin typeface="Times New Roman" panose="02020603050405020304" pitchFamily="18" charset="0"/>
                <a:cs typeface="Times New Roman" panose="02020603050405020304" pitchFamily="18" charset="0"/>
              </a:rPr>
              <a:t>Rural Water Extensions &amp; Upgrades</a:t>
            </a:r>
          </a:p>
          <a:p>
            <a:r>
              <a:rPr lang="en-US" sz="2000" dirty="0">
                <a:latin typeface="Times New Roman" panose="02020603050405020304" pitchFamily="18" charset="0"/>
                <a:cs typeface="Times New Roman" panose="02020603050405020304" pitchFamily="18" charset="0"/>
              </a:rPr>
              <a:t>Water Storage Tanks</a:t>
            </a:r>
          </a:p>
          <a:p>
            <a:r>
              <a:rPr lang="en-US" sz="2000" dirty="0">
                <a:latin typeface="Times New Roman" panose="02020603050405020304" pitchFamily="18" charset="0"/>
                <a:cs typeface="Times New Roman" panose="02020603050405020304" pitchFamily="18" charset="0"/>
              </a:rPr>
              <a:t>Water Treatment Plants</a:t>
            </a:r>
          </a:p>
          <a:p>
            <a:r>
              <a:rPr lang="en-US" sz="2000" dirty="0">
                <a:latin typeface="Times New Roman" panose="02020603050405020304" pitchFamily="18" charset="0"/>
                <a:cs typeface="Times New Roman" panose="02020603050405020304" pitchFamily="18" charset="0"/>
              </a:rPr>
              <a:t>New Sewer Systems</a:t>
            </a:r>
          </a:p>
          <a:p>
            <a:r>
              <a:rPr lang="en-US" sz="2000" dirty="0">
                <a:latin typeface="Times New Roman" panose="02020603050405020304" pitchFamily="18" charset="0"/>
                <a:cs typeface="Times New Roman" panose="02020603050405020304" pitchFamily="18" charset="0"/>
              </a:rPr>
              <a:t>Sewer System Extensions</a:t>
            </a:r>
          </a:p>
          <a:p>
            <a:r>
              <a:rPr lang="en-US" sz="2000" dirty="0">
                <a:latin typeface="Times New Roman" panose="02020603050405020304" pitchFamily="18" charset="0"/>
                <a:cs typeface="Times New Roman" panose="02020603050405020304" pitchFamily="18" charset="0"/>
              </a:rPr>
              <a:t>Sewer Treatment Plant Improvement</a:t>
            </a:r>
          </a:p>
          <a:p>
            <a:r>
              <a:rPr lang="en-US" sz="2000" dirty="0">
                <a:latin typeface="Times New Roman" panose="02020603050405020304" pitchFamily="18" charset="0"/>
                <a:cs typeface="Times New Roman" panose="02020603050405020304" pitchFamily="18" charset="0"/>
              </a:rPr>
              <a:t>Equipment</a:t>
            </a:r>
          </a:p>
          <a:p>
            <a:r>
              <a:rPr lang="en-US" sz="2000" dirty="0">
                <a:latin typeface="Times New Roman" panose="02020603050405020304" pitchFamily="18" charset="0"/>
                <a:cs typeface="Times New Roman" panose="02020603050405020304" pitchFamily="18" charset="0"/>
              </a:rPr>
              <a:t>Trash trucks</a:t>
            </a:r>
          </a:p>
          <a:p>
            <a:r>
              <a:rPr lang="en-US" sz="2000" dirty="0">
                <a:latin typeface="Times New Roman" panose="02020603050405020304" pitchFamily="18" charset="0"/>
                <a:cs typeface="Times New Roman" panose="02020603050405020304" pitchFamily="18" charset="0"/>
              </a:rPr>
              <a:t>Transfer stations</a:t>
            </a:r>
          </a:p>
          <a:p>
            <a:r>
              <a:rPr lang="en-US" sz="2000" dirty="0">
                <a:latin typeface="Times New Roman" panose="02020603050405020304" pitchFamily="18" charset="0"/>
                <a:cs typeface="Times New Roman" panose="02020603050405020304" pitchFamily="18" charset="0"/>
              </a:rPr>
              <a:t>Landfills and landfill closures</a:t>
            </a:r>
          </a:p>
        </p:txBody>
      </p:sp>
    </p:spTree>
    <p:extLst>
      <p:ext uri="{BB962C8B-B14F-4D97-AF65-F5344CB8AC3E}">
        <p14:creationId xmlns:p14="http://schemas.microsoft.com/office/powerpoint/2010/main" val="4790164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2186" y="1346995"/>
            <a:ext cx="8684125" cy="1154162"/>
          </a:xfrm>
          <a:prstGeom prst="rect">
            <a:avLst/>
          </a:prstGeom>
          <a:noFill/>
        </p:spPr>
        <p:txBody>
          <a:bodyPr wrap="square" rtlCol="0">
            <a:spAutoFit/>
          </a:bodyPr>
          <a:lstStyle/>
          <a:p>
            <a:r>
              <a:rPr lang="en-US" sz="2300" dirty="0" smtClean="0"/>
              <a:t>Community Facilities </a:t>
            </a:r>
            <a:r>
              <a:rPr lang="en-US" sz="2300" b="1" dirty="0" smtClean="0"/>
              <a:t>Loan Guarantees </a:t>
            </a:r>
            <a:r>
              <a:rPr lang="en-US" sz="2300" dirty="0" smtClean="0"/>
              <a:t>and Grants</a:t>
            </a:r>
          </a:p>
          <a:p>
            <a:r>
              <a:rPr lang="en-US" sz="2300" dirty="0" smtClean="0"/>
              <a:t>Work with SLIB &amp; NO Davis-Bacon</a:t>
            </a:r>
          </a:p>
          <a:p>
            <a:endParaRPr lang="en-US" sz="2300" dirty="0" smtClean="0"/>
          </a:p>
        </p:txBody>
      </p:sp>
      <p:sp>
        <p:nvSpPr>
          <p:cNvPr id="4" name="TextBox 3"/>
          <p:cNvSpPr txBox="1"/>
          <p:nvPr/>
        </p:nvSpPr>
        <p:spPr>
          <a:xfrm>
            <a:off x="754603" y="2122888"/>
            <a:ext cx="4527612" cy="4678204"/>
          </a:xfrm>
          <a:prstGeom prst="rect">
            <a:avLst/>
          </a:prstGeom>
          <a:noFill/>
        </p:spPr>
        <p:txBody>
          <a:bodyPr wrap="square" rtlCol="0">
            <a:spAutoFit/>
          </a:bodyPr>
          <a:lstStyle/>
          <a:p>
            <a:r>
              <a:rPr lang="en-US" dirty="0" smtClean="0">
                <a:solidFill>
                  <a:schemeClr val="tx2">
                    <a:lumMod val="75000"/>
                  </a:schemeClr>
                </a:solidFill>
              </a:rPr>
              <a:t>Eligible Projects and Expenditures:</a:t>
            </a:r>
          </a:p>
          <a:p>
            <a:endParaRPr lang="en-US" dirty="0">
              <a:solidFill>
                <a:schemeClr val="tx2">
                  <a:lumMod val="75000"/>
                </a:schemeClr>
              </a:solidFill>
            </a:endParaRPr>
          </a:p>
          <a:p>
            <a:endParaRPr lang="en-US" dirty="0" smtClean="0">
              <a:solidFill>
                <a:schemeClr val="tx2">
                  <a:lumMod val="75000"/>
                </a:schemeClr>
              </a:solidFill>
            </a:endParaRPr>
          </a:p>
          <a:p>
            <a:r>
              <a:rPr lang="en-US" dirty="0" smtClean="0">
                <a:solidFill>
                  <a:schemeClr val="tx2">
                    <a:lumMod val="75000"/>
                  </a:schemeClr>
                </a:solidFill>
              </a:rPr>
              <a:t>○	Health Care: hospitals,</a:t>
            </a:r>
          </a:p>
          <a:p>
            <a:r>
              <a:rPr lang="en-US" dirty="0">
                <a:solidFill>
                  <a:schemeClr val="tx2">
                    <a:lumMod val="75000"/>
                  </a:schemeClr>
                </a:solidFill>
              </a:rPr>
              <a:t>	</a:t>
            </a:r>
            <a:r>
              <a:rPr lang="en-US" dirty="0" smtClean="0">
                <a:solidFill>
                  <a:schemeClr val="tx2">
                    <a:lumMod val="75000"/>
                  </a:schemeClr>
                </a:solidFill>
              </a:rPr>
              <a:t>clinics, etc.</a:t>
            </a:r>
          </a:p>
          <a:p>
            <a:r>
              <a:rPr lang="en-US" dirty="0" smtClean="0">
                <a:solidFill>
                  <a:schemeClr val="tx2">
                    <a:lumMod val="75000"/>
                  </a:schemeClr>
                </a:solidFill>
              </a:rPr>
              <a:t>○	Public Safety: police/</a:t>
            </a:r>
          </a:p>
          <a:p>
            <a:r>
              <a:rPr lang="en-US" dirty="0">
                <a:solidFill>
                  <a:schemeClr val="tx2">
                    <a:lumMod val="75000"/>
                  </a:schemeClr>
                </a:solidFill>
              </a:rPr>
              <a:t>	</a:t>
            </a:r>
            <a:r>
              <a:rPr lang="en-US" dirty="0" smtClean="0">
                <a:solidFill>
                  <a:schemeClr val="tx2">
                    <a:lumMod val="75000"/>
                  </a:schemeClr>
                </a:solidFill>
              </a:rPr>
              <a:t>fire stations, vehicles,</a:t>
            </a:r>
          </a:p>
          <a:p>
            <a:r>
              <a:rPr lang="en-US" dirty="0">
                <a:solidFill>
                  <a:schemeClr val="tx2">
                    <a:lumMod val="75000"/>
                  </a:schemeClr>
                </a:solidFill>
              </a:rPr>
              <a:t>	</a:t>
            </a:r>
            <a:r>
              <a:rPr lang="en-US" dirty="0" smtClean="0">
                <a:solidFill>
                  <a:schemeClr val="tx2">
                    <a:lumMod val="75000"/>
                  </a:schemeClr>
                </a:solidFill>
              </a:rPr>
              <a:t>communications, etc.</a:t>
            </a:r>
          </a:p>
          <a:p>
            <a:r>
              <a:rPr lang="en-US" dirty="0" smtClean="0">
                <a:solidFill>
                  <a:schemeClr val="tx2">
                    <a:lumMod val="75000"/>
                  </a:schemeClr>
                </a:solidFill>
              </a:rPr>
              <a:t>○	Private Education: </a:t>
            </a:r>
          </a:p>
          <a:p>
            <a:r>
              <a:rPr lang="en-US" dirty="0">
                <a:solidFill>
                  <a:schemeClr val="tx2">
                    <a:lumMod val="75000"/>
                  </a:schemeClr>
                </a:solidFill>
              </a:rPr>
              <a:t>	</a:t>
            </a:r>
            <a:r>
              <a:rPr lang="en-US" dirty="0" smtClean="0">
                <a:solidFill>
                  <a:schemeClr val="tx2">
                    <a:lumMod val="75000"/>
                  </a:schemeClr>
                </a:solidFill>
              </a:rPr>
              <a:t>charter schools, etc. </a:t>
            </a:r>
          </a:p>
          <a:p>
            <a:r>
              <a:rPr lang="en-US" dirty="0" smtClean="0">
                <a:solidFill>
                  <a:schemeClr val="tx2">
                    <a:lumMod val="75000"/>
                  </a:schemeClr>
                </a:solidFill>
              </a:rPr>
              <a:t>○	Public Services </a:t>
            </a:r>
          </a:p>
          <a:p>
            <a:r>
              <a:rPr lang="en-US" dirty="0" smtClean="0">
                <a:solidFill>
                  <a:schemeClr val="tx2">
                    <a:lumMod val="75000"/>
                  </a:schemeClr>
                </a:solidFill>
              </a:rPr>
              <a:t>○	Transportation</a:t>
            </a:r>
          </a:p>
          <a:p>
            <a:r>
              <a:rPr lang="en-US" dirty="0" smtClean="0">
                <a:solidFill>
                  <a:schemeClr val="tx2">
                    <a:lumMod val="75000"/>
                  </a:schemeClr>
                </a:solidFill>
              </a:rPr>
              <a:t>○	Energy Improvements:</a:t>
            </a:r>
          </a:p>
          <a:p>
            <a:r>
              <a:rPr lang="en-US" dirty="0">
                <a:solidFill>
                  <a:schemeClr val="tx2">
                    <a:lumMod val="75000"/>
                  </a:schemeClr>
                </a:solidFill>
              </a:rPr>
              <a:t>	</a:t>
            </a:r>
            <a:r>
              <a:rPr lang="en-US" dirty="0" smtClean="0">
                <a:solidFill>
                  <a:schemeClr val="tx2">
                    <a:lumMod val="75000"/>
                  </a:schemeClr>
                </a:solidFill>
              </a:rPr>
              <a:t>solar, wind, efficiency </a:t>
            </a:r>
          </a:p>
          <a:p>
            <a:r>
              <a:rPr lang="en-US" dirty="0">
                <a:solidFill>
                  <a:schemeClr val="tx2">
                    <a:lumMod val="75000"/>
                  </a:schemeClr>
                </a:solidFill>
              </a:rPr>
              <a:t>	</a:t>
            </a:r>
            <a:r>
              <a:rPr lang="en-US" dirty="0" smtClean="0">
                <a:solidFill>
                  <a:schemeClr val="tx2">
                    <a:lumMod val="75000"/>
                  </a:schemeClr>
                </a:solidFill>
              </a:rPr>
              <a:t>improvements</a:t>
            </a:r>
          </a:p>
          <a:p>
            <a:endParaRPr lang="en-US" sz="1400" dirty="0">
              <a:solidFill>
                <a:schemeClr val="tx2">
                  <a:lumMod val="75000"/>
                </a:schemeClr>
              </a:solidFill>
            </a:endParaRPr>
          </a:p>
          <a:p>
            <a:endParaRPr lang="en-US" sz="1400" dirty="0" smtClean="0">
              <a:solidFill>
                <a:schemeClr val="tx2">
                  <a:lumMod val="75000"/>
                </a:schemeClr>
              </a:solidFill>
            </a:endParaRPr>
          </a:p>
        </p:txBody>
      </p:sp>
      <p:sp>
        <p:nvSpPr>
          <p:cNvPr id="2" name="TextBox 1"/>
          <p:cNvSpPr txBox="1"/>
          <p:nvPr/>
        </p:nvSpPr>
        <p:spPr>
          <a:xfrm>
            <a:off x="5282215" y="2918403"/>
            <a:ext cx="3724096" cy="3693319"/>
          </a:xfrm>
          <a:prstGeom prst="rect">
            <a:avLst/>
          </a:prstGeom>
          <a:noFill/>
        </p:spPr>
        <p:txBody>
          <a:bodyPr wrap="none" rtlCol="0">
            <a:spAutoFit/>
          </a:bodyPr>
          <a:lstStyle/>
          <a:p>
            <a:r>
              <a:rPr lang="en-US" dirty="0" smtClean="0">
                <a:solidFill>
                  <a:schemeClr val="tx2">
                    <a:lumMod val="75000"/>
                  </a:schemeClr>
                </a:solidFill>
              </a:rPr>
              <a:t>○	Construction</a:t>
            </a:r>
          </a:p>
          <a:p>
            <a:r>
              <a:rPr lang="en-US" dirty="0" smtClean="0">
                <a:solidFill>
                  <a:schemeClr val="tx2">
                    <a:lumMod val="75000"/>
                  </a:schemeClr>
                </a:solidFill>
              </a:rPr>
              <a:t>○	Expansion</a:t>
            </a:r>
          </a:p>
          <a:p>
            <a:r>
              <a:rPr lang="en-US" dirty="0" smtClean="0">
                <a:solidFill>
                  <a:schemeClr val="tx2">
                    <a:lumMod val="75000"/>
                  </a:schemeClr>
                </a:solidFill>
              </a:rPr>
              <a:t>○	Rehabilitation</a:t>
            </a:r>
          </a:p>
          <a:p>
            <a:r>
              <a:rPr lang="en-US" dirty="0" smtClean="0">
                <a:solidFill>
                  <a:schemeClr val="tx2">
                    <a:lumMod val="75000"/>
                  </a:schemeClr>
                </a:solidFill>
              </a:rPr>
              <a:t>○	Land acquisition</a:t>
            </a:r>
          </a:p>
          <a:p>
            <a:r>
              <a:rPr lang="en-US" dirty="0" smtClean="0">
                <a:solidFill>
                  <a:schemeClr val="tx2">
                    <a:lumMod val="75000"/>
                  </a:schemeClr>
                </a:solidFill>
              </a:rPr>
              <a:t>○	Legal fees</a:t>
            </a:r>
          </a:p>
          <a:p>
            <a:r>
              <a:rPr lang="en-US" dirty="0" smtClean="0">
                <a:solidFill>
                  <a:schemeClr val="tx2">
                    <a:lumMod val="75000"/>
                  </a:schemeClr>
                </a:solidFill>
              </a:rPr>
              <a:t>○	Engineering/Architectural fees</a:t>
            </a:r>
          </a:p>
          <a:p>
            <a:r>
              <a:rPr lang="en-US" dirty="0" smtClean="0">
                <a:solidFill>
                  <a:schemeClr val="tx2">
                    <a:lumMod val="75000"/>
                  </a:schemeClr>
                </a:solidFill>
              </a:rPr>
              <a:t>○	Capitalized interest</a:t>
            </a:r>
          </a:p>
          <a:p>
            <a:r>
              <a:rPr lang="en-US" dirty="0" smtClean="0">
                <a:solidFill>
                  <a:schemeClr val="tx2">
                    <a:lumMod val="75000"/>
                  </a:schemeClr>
                </a:solidFill>
              </a:rPr>
              <a:t>○	Equipment</a:t>
            </a:r>
          </a:p>
          <a:p>
            <a:r>
              <a:rPr lang="en-US" dirty="0" smtClean="0">
                <a:solidFill>
                  <a:schemeClr val="tx2">
                    <a:lumMod val="75000"/>
                  </a:schemeClr>
                </a:solidFill>
              </a:rPr>
              <a:t>○	Initial operation</a:t>
            </a:r>
          </a:p>
          <a:p>
            <a:r>
              <a:rPr lang="en-US" dirty="0" smtClean="0">
                <a:solidFill>
                  <a:schemeClr val="tx2">
                    <a:lumMod val="75000"/>
                  </a:schemeClr>
                </a:solidFill>
              </a:rPr>
              <a:t>○	Maintenance costs</a:t>
            </a:r>
          </a:p>
          <a:p>
            <a:r>
              <a:rPr lang="en-US" dirty="0" smtClean="0">
                <a:solidFill>
                  <a:schemeClr val="tx2">
                    <a:lumMod val="75000"/>
                  </a:schemeClr>
                </a:solidFill>
              </a:rPr>
              <a:t>○	Project contingencies</a:t>
            </a:r>
          </a:p>
          <a:p>
            <a:r>
              <a:rPr lang="en-US" dirty="0" smtClean="0">
                <a:solidFill>
                  <a:schemeClr val="tx2">
                    <a:lumMod val="75000"/>
                  </a:schemeClr>
                </a:solidFill>
              </a:rPr>
              <a:t>○	Refinance existing debt</a:t>
            </a:r>
          </a:p>
          <a:p>
            <a:endParaRPr lang="en-US" dirty="0">
              <a:solidFill>
                <a:schemeClr val="tx2">
                  <a:lumMod val="75000"/>
                </a:schemeClr>
              </a:solidFill>
            </a:endParaRPr>
          </a:p>
        </p:txBody>
      </p:sp>
      <p:sp>
        <p:nvSpPr>
          <p:cNvPr id="3" name="Right Brace 2"/>
          <p:cNvSpPr/>
          <p:nvPr/>
        </p:nvSpPr>
        <p:spPr>
          <a:xfrm>
            <a:off x="3480047" y="2834363"/>
            <a:ext cx="710213" cy="341632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8" name="Left Brace 7"/>
          <p:cNvSpPr/>
          <p:nvPr/>
        </p:nvSpPr>
        <p:spPr>
          <a:xfrm>
            <a:off x="4579995" y="2834363"/>
            <a:ext cx="613442" cy="3416320"/>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29619206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2955" y="2585255"/>
            <a:ext cx="8407021" cy="3416320"/>
          </a:xfrm>
          <a:prstGeom prst="rect">
            <a:avLst/>
          </a:prstGeom>
          <a:noFill/>
        </p:spPr>
        <p:txBody>
          <a:bodyPr wrap="square" rtlCol="0">
            <a:spAutoFit/>
          </a:bodyPr>
          <a:lstStyle/>
          <a:p>
            <a:r>
              <a:rPr lang="en-US" sz="2400" dirty="0" smtClean="0">
                <a:solidFill>
                  <a:schemeClr val="tx2">
                    <a:lumMod val="75000"/>
                  </a:schemeClr>
                </a:solidFill>
                <a:latin typeface="Times New Roman" panose="02020603050405020304" pitchFamily="18" charset="0"/>
                <a:cs typeface="Times New Roman" panose="02020603050405020304" pitchFamily="18" charset="0"/>
              </a:rPr>
              <a:t>25% Grant</a:t>
            </a:r>
          </a:p>
          <a:p>
            <a:r>
              <a:rPr lang="en-US" sz="2400" dirty="0" smtClean="0">
                <a:solidFill>
                  <a:schemeClr val="tx2">
                    <a:lumMod val="75000"/>
                  </a:schemeClr>
                </a:solidFill>
                <a:latin typeface="Times New Roman" panose="02020603050405020304" pitchFamily="18" charset="0"/>
                <a:cs typeface="Times New Roman" panose="02020603050405020304" pitchFamily="18" charset="0"/>
              </a:rPr>
              <a:t>75% Loan</a:t>
            </a:r>
          </a:p>
          <a:p>
            <a:endParaRPr lang="en-US" sz="2400" dirty="0">
              <a:solidFill>
                <a:schemeClr val="tx2">
                  <a:lumMod val="75000"/>
                </a:schemeClr>
              </a:solidFill>
              <a:latin typeface="Times New Roman" panose="02020603050405020304" pitchFamily="18" charset="0"/>
              <a:cs typeface="Times New Roman" panose="02020603050405020304" pitchFamily="18" charset="0"/>
            </a:endParaRPr>
          </a:p>
          <a:p>
            <a:endParaRPr lang="en-US" sz="2400" dirty="0" smtClean="0">
              <a:solidFill>
                <a:schemeClr val="tx2">
                  <a:lumMod val="75000"/>
                </a:schemeClr>
              </a:solidFill>
              <a:latin typeface="Times New Roman" panose="02020603050405020304" pitchFamily="18" charset="0"/>
              <a:cs typeface="Times New Roman" panose="02020603050405020304" pitchFamily="18" charset="0"/>
            </a:endParaRPr>
          </a:p>
          <a:p>
            <a:r>
              <a:rPr lang="en-US" sz="2400" dirty="0">
                <a:solidFill>
                  <a:schemeClr val="tx2">
                    <a:lumMod val="75000"/>
                  </a:schemeClr>
                </a:solidFill>
                <a:latin typeface="Times New Roman" panose="02020603050405020304" pitchFamily="18" charset="0"/>
                <a:cs typeface="Times New Roman" panose="02020603050405020304" pitchFamily="18" charset="0"/>
              </a:rPr>
              <a:t>	 Energy Efficiency Improvements Projects include any energy savings measures to businesses or agricultural operations including but not limited to replacement of inefficient equipment, retrofitting, insulation or any recommended improvement identified in the energy assessment or energy audit.</a:t>
            </a:r>
          </a:p>
        </p:txBody>
      </p:sp>
      <p:sp>
        <p:nvSpPr>
          <p:cNvPr id="10" name="TextBox 9"/>
          <p:cNvSpPr txBox="1"/>
          <p:nvPr/>
        </p:nvSpPr>
        <p:spPr>
          <a:xfrm>
            <a:off x="619125" y="1469677"/>
            <a:ext cx="7915275" cy="1508105"/>
          </a:xfrm>
          <a:prstGeom prst="rect">
            <a:avLst/>
          </a:prstGeom>
          <a:noFill/>
        </p:spPr>
        <p:txBody>
          <a:bodyPr wrap="square" rtlCol="0">
            <a:spAutoFit/>
          </a:bodyPr>
          <a:lstStyle/>
          <a:p>
            <a:pPr lvl="0" algn="ctr"/>
            <a:r>
              <a:rPr lang="en-US" altLang="en-US" sz="2800" b="1" dirty="0" smtClean="0"/>
              <a:t>Section 9007 Renewable </a:t>
            </a:r>
            <a:r>
              <a:rPr lang="en-US" altLang="en-US" sz="2800" b="1" dirty="0"/>
              <a:t>Energy and </a:t>
            </a:r>
            <a:r>
              <a:rPr lang="en-US" altLang="en-US" sz="2800" b="1" dirty="0" smtClean="0"/>
              <a:t>Energy Efficiency Improvement (REAP</a:t>
            </a:r>
            <a:r>
              <a:rPr lang="en-US" sz="2800" dirty="0" smtClean="0"/>
              <a:t>)</a:t>
            </a:r>
          </a:p>
          <a:p>
            <a:pPr lvl="0"/>
            <a:endParaRPr lang="en-US" dirty="0" smtClean="0"/>
          </a:p>
          <a:p>
            <a:pPr lvl="0"/>
            <a:endParaRPr lang="en-US" dirty="0"/>
          </a:p>
        </p:txBody>
      </p:sp>
    </p:spTree>
    <p:extLst>
      <p:ext uri="{BB962C8B-B14F-4D97-AF65-F5344CB8AC3E}">
        <p14:creationId xmlns:p14="http://schemas.microsoft.com/office/powerpoint/2010/main" val="31641019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9125" y="2372716"/>
            <a:ext cx="6979697" cy="3477875"/>
          </a:xfrm>
          <a:prstGeom prst="rect">
            <a:avLst/>
          </a:prstGeom>
          <a:noFill/>
        </p:spPr>
        <p:txBody>
          <a:bodyPr wrap="square" rtlCol="0">
            <a:spAutoFit/>
          </a:bodyPr>
          <a:lstStyle/>
          <a:p>
            <a:pPr marL="285750" indent="-285750">
              <a:buFont typeface="Arial" panose="020B0604020202020204" pitchFamily="34" charset="0"/>
              <a:buChar char="•"/>
            </a:pPr>
            <a:r>
              <a:rPr lang="en-US" sz="2000" dirty="0">
                <a:solidFill>
                  <a:schemeClr val="tx2">
                    <a:lumMod val="75000"/>
                  </a:schemeClr>
                </a:solidFill>
                <a:latin typeface="Times New Roman" panose="02020603050405020304" pitchFamily="18" charset="0"/>
                <a:cs typeface="Times New Roman" panose="02020603050405020304" pitchFamily="18" charset="0"/>
              </a:rPr>
              <a:t>Eligible: Individuals, LLC, LLP, </a:t>
            </a:r>
            <a:r>
              <a:rPr lang="en-US" sz="2000" dirty="0" smtClean="0">
                <a:solidFill>
                  <a:schemeClr val="tx2">
                    <a:lumMod val="75000"/>
                  </a:schemeClr>
                </a:solidFill>
                <a:latin typeface="Times New Roman" panose="02020603050405020304" pitchFamily="18" charset="0"/>
                <a:cs typeface="Times New Roman" panose="02020603050405020304" pitchFamily="18" charset="0"/>
              </a:rPr>
              <a:t>Corporations, </a:t>
            </a:r>
            <a:r>
              <a:rPr lang="en-US" sz="2000" dirty="0">
                <a:solidFill>
                  <a:schemeClr val="tx2">
                    <a:lumMod val="75000"/>
                  </a:schemeClr>
                </a:solidFill>
                <a:latin typeface="Times New Roman" panose="02020603050405020304" pitchFamily="18" charset="0"/>
                <a:cs typeface="Times New Roman" panose="02020603050405020304" pitchFamily="18" charset="0"/>
              </a:rPr>
              <a:t>or Non-Profits that are owned or controlled by Ag </a:t>
            </a:r>
            <a:r>
              <a:rPr lang="en-US" sz="2000" dirty="0" smtClean="0">
                <a:solidFill>
                  <a:schemeClr val="tx2">
                    <a:lumMod val="75000"/>
                  </a:schemeClr>
                </a:solidFill>
                <a:latin typeface="Times New Roman" panose="02020603050405020304" pitchFamily="18" charset="0"/>
                <a:cs typeface="Times New Roman" panose="02020603050405020304" pitchFamily="18" charset="0"/>
              </a:rPr>
              <a:t>Producers</a:t>
            </a:r>
          </a:p>
          <a:p>
            <a:pPr marL="742950" lvl="1" indent="-285750">
              <a:buFont typeface="Arial" panose="020B0604020202020204" pitchFamily="34" charset="0"/>
              <a:buChar char="•"/>
            </a:pPr>
            <a:r>
              <a:rPr lang="en-US" altLang="en-US" sz="2000" dirty="0">
                <a:latin typeface="Times New Roman" panose="02020603050405020304" pitchFamily="18" charset="0"/>
                <a:cs typeface="Times New Roman" panose="02020603050405020304" pitchFamily="18" charset="0"/>
              </a:rPr>
              <a:t>Must </a:t>
            </a:r>
            <a:r>
              <a:rPr lang="en-US" altLang="en-US" sz="2000" dirty="0">
                <a:solidFill>
                  <a:srgbClr val="0000FF"/>
                </a:solidFill>
                <a:latin typeface="Times New Roman" panose="02020603050405020304" pitchFamily="18" charset="0"/>
                <a:cs typeface="Times New Roman" panose="02020603050405020304" pitchFamily="18" charset="0"/>
              </a:rPr>
              <a:t>directly </a:t>
            </a:r>
            <a:r>
              <a:rPr lang="en-US" altLang="en-US" sz="2000" dirty="0">
                <a:latin typeface="Times New Roman" panose="02020603050405020304" pitchFamily="18" charset="0"/>
                <a:cs typeface="Times New Roman" panose="02020603050405020304" pitchFamily="18" charset="0"/>
              </a:rPr>
              <a:t>engage in production of agricultural products.</a:t>
            </a:r>
          </a:p>
          <a:p>
            <a:pPr marL="742950" lvl="1" indent="-285750">
              <a:buFont typeface="Arial" panose="020B0604020202020204" pitchFamily="34" charset="0"/>
              <a:buChar char="•"/>
            </a:pPr>
            <a:r>
              <a:rPr lang="en-US" altLang="en-US" sz="2000" dirty="0">
                <a:latin typeface="Times New Roman" panose="02020603050405020304" pitchFamily="18" charset="0"/>
                <a:cs typeface="Times New Roman" panose="02020603050405020304" pitchFamily="18" charset="0"/>
              </a:rPr>
              <a:t>At least </a:t>
            </a:r>
            <a:r>
              <a:rPr lang="en-US" altLang="en-US" sz="2000" dirty="0">
                <a:solidFill>
                  <a:srgbClr val="0000FF"/>
                </a:solidFill>
                <a:latin typeface="Times New Roman" panose="02020603050405020304" pitchFamily="18" charset="0"/>
                <a:cs typeface="Times New Roman" panose="02020603050405020304" pitchFamily="18" charset="0"/>
              </a:rPr>
              <a:t>50%</a:t>
            </a:r>
            <a:r>
              <a:rPr lang="en-US" altLang="en-US" sz="2000" dirty="0">
                <a:latin typeface="Times New Roman" panose="02020603050405020304" pitchFamily="18" charset="0"/>
                <a:cs typeface="Times New Roman" panose="02020603050405020304" pitchFamily="18" charset="0"/>
              </a:rPr>
              <a:t> of gross income must be from agriculture </a:t>
            </a:r>
            <a:r>
              <a:rPr lang="en-US" altLang="en-US" sz="2000" dirty="0">
                <a:solidFill>
                  <a:srgbClr val="0000FF"/>
                </a:solidFill>
                <a:latin typeface="Times New Roman" panose="02020603050405020304" pitchFamily="18" charset="0"/>
                <a:cs typeface="Times New Roman" panose="02020603050405020304" pitchFamily="18" charset="0"/>
              </a:rPr>
              <a:t>production</a:t>
            </a:r>
            <a:r>
              <a:rPr lang="en-US" altLang="en-US" sz="2000" dirty="0">
                <a:latin typeface="Times New Roman" panose="02020603050405020304" pitchFamily="18" charset="0"/>
                <a:cs typeface="Times New Roman" panose="02020603050405020304" pitchFamily="18" charset="0"/>
              </a:rPr>
              <a:t>. </a:t>
            </a:r>
          </a:p>
          <a:p>
            <a:pPr marL="742950" lvl="1" indent="-285750">
              <a:buFont typeface="Arial" panose="020B0604020202020204" pitchFamily="34" charset="0"/>
              <a:buChar char="•"/>
            </a:pPr>
            <a:r>
              <a:rPr lang="en-US" altLang="en-US" sz="2000" dirty="0">
                <a:latin typeface="Times New Roman" panose="02020603050405020304" pitchFamily="18" charset="0"/>
                <a:cs typeface="Times New Roman" panose="02020603050405020304" pitchFamily="18" charset="0"/>
              </a:rPr>
              <a:t>US Citizenship 51</a:t>
            </a:r>
            <a:r>
              <a:rPr lang="en-US" altLang="en-US" sz="2000" dirty="0" smtClean="0">
                <a:latin typeface="Times New Roman" panose="02020603050405020304" pitchFamily="18" charset="0"/>
                <a:cs typeface="Times New Roman" panose="02020603050405020304" pitchFamily="18" charset="0"/>
              </a:rPr>
              <a:t>%</a:t>
            </a:r>
            <a:endParaRPr lang="en-US" sz="2000" dirty="0" smtClean="0">
              <a:solidFill>
                <a:schemeClr val="tx2">
                  <a:lumMod val="75000"/>
                </a:schemeClr>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000" dirty="0" smtClean="0">
                <a:solidFill>
                  <a:schemeClr val="tx2">
                    <a:lumMod val="75000"/>
                  </a:schemeClr>
                </a:solidFill>
                <a:latin typeface="Times New Roman" panose="02020603050405020304" pitchFamily="18" charset="0"/>
                <a:cs typeface="Times New Roman" panose="02020603050405020304" pitchFamily="18" charset="0"/>
              </a:rPr>
              <a:t>Planning </a:t>
            </a:r>
            <a:r>
              <a:rPr lang="en-US" sz="2000" dirty="0">
                <a:solidFill>
                  <a:schemeClr val="tx2">
                    <a:lumMod val="75000"/>
                  </a:schemeClr>
                </a:solidFill>
                <a:latin typeface="Times New Roman" panose="02020603050405020304" pitchFamily="18" charset="0"/>
                <a:cs typeface="Times New Roman" panose="02020603050405020304" pitchFamily="18" charset="0"/>
              </a:rPr>
              <a:t>Grant  </a:t>
            </a:r>
            <a:r>
              <a:rPr lang="en-US" sz="2000" dirty="0" smtClean="0">
                <a:solidFill>
                  <a:schemeClr val="tx2">
                    <a:lumMod val="75000"/>
                  </a:schemeClr>
                </a:solidFill>
                <a:latin typeface="Times New Roman" panose="02020603050405020304" pitchFamily="18" charset="0"/>
                <a:cs typeface="Times New Roman" panose="02020603050405020304" pitchFamily="18" charset="0"/>
              </a:rPr>
              <a:t>$75,000 </a:t>
            </a:r>
            <a:endParaRPr lang="en-US" sz="2000" dirty="0">
              <a:solidFill>
                <a:schemeClr val="tx2">
                  <a:lumMod val="75000"/>
                </a:schemeClr>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000" dirty="0">
                <a:solidFill>
                  <a:schemeClr val="tx2">
                    <a:lumMod val="75000"/>
                  </a:schemeClr>
                </a:solidFill>
                <a:latin typeface="Times New Roman" panose="02020603050405020304" pitchFamily="18" charset="0"/>
                <a:cs typeface="Times New Roman" panose="02020603050405020304" pitchFamily="18" charset="0"/>
              </a:rPr>
              <a:t>Working Capital </a:t>
            </a:r>
            <a:r>
              <a:rPr lang="en-US" sz="2000" dirty="0" smtClean="0">
                <a:solidFill>
                  <a:schemeClr val="tx2">
                    <a:lumMod val="75000"/>
                  </a:schemeClr>
                </a:solidFill>
                <a:latin typeface="Times New Roman" panose="02020603050405020304" pitchFamily="18" charset="0"/>
                <a:cs typeface="Times New Roman" panose="02020603050405020304" pitchFamily="18" charset="0"/>
              </a:rPr>
              <a:t>$200,000</a:t>
            </a:r>
            <a:r>
              <a:rPr lang="en-US" sz="2000" dirty="0">
                <a:solidFill>
                  <a:schemeClr val="tx2">
                    <a:lumMod val="75000"/>
                  </a:schemeClr>
                </a:solidFill>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r>
              <a:rPr lang="en-US" sz="2000" dirty="0">
                <a:solidFill>
                  <a:schemeClr val="tx2">
                    <a:lumMod val="75000"/>
                  </a:schemeClr>
                </a:solidFill>
                <a:latin typeface="Times New Roman" panose="02020603050405020304" pitchFamily="18" charset="0"/>
                <a:cs typeface="Times New Roman" panose="02020603050405020304" pitchFamily="18" charset="0"/>
              </a:rPr>
              <a:t>There is a $1 to $1 match </a:t>
            </a:r>
            <a:r>
              <a:rPr lang="en-US" sz="2000" dirty="0" smtClean="0">
                <a:solidFill>
                  <a:schemeClr val="tx2">
                    <a:lumMod val="75000"/>
                  </a:schemeClr>
                </a:solidFill>
                <a:latin typeface="Times New Roman" panose="02020603050405020304" pitchFamily="18" charset="0"/>
                <a:cs typeface="Times New Roman" panose="02020603050405020304" pitchFamily="18" charset="0"/>
              </a:rPr>
              <a:t>requirement</a:t>
            </a:r>
            <a:endParaRPr lang="en-US" sz="2000" dirty="0">
              <a:solidFill>
                <a:schemeClr val="tx2">
                  <a:lumMod val="75000"/>
                </a:schemeClr>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000" dirty="0">
                <a:solidFill>
                  <a:schemeClr val="tx2">
                    <a:lumMod val="75000"/>
                  </a:schemeClr>
                </a:solidFill>
                <a:latin typeface="Times New Roman" panose="02020603050405020304" pitchFamily="18" charset="0"/>
                <a:cs typeface="Times New Roman" panose="02020603050405020304" pitchFamily="18" charset="0"/>
              </a:rPr>
              <a:t>Must be a change in the physical state of the </a:t>
            </a:r>
            <a:r>
              <a:rPr lang="en-US" sz="2000" dirty="0" smtClean="0">
                <a:solidFill>
                  <a:schemeClr val="tx2">
                    <a:lumMod val="75000"/>
                  </a:schemeClr>
                </a:solidFill>
                <a:latin typeface="Times New Roman" panose="02020603050405020304" pitchFamily="18" charset="0"/>
                <a:cs typeface="Times New Roman" panose="02020603050405020304" pitchFamily="18" charset="0"/>
              </a:rPr>
              <a:t>product</a:t>
            </a:r>
            <a:endParaRPr lang="en-US" sz="2000" dirty="0">
              <a:solidFill>
                <a:schemeClr val="tx2">
                  <a:lumMod val="75000"/>
                </a:schemeClr>
              </a:solidFill>
            </a:endParaRPr>
          </a:p>
        </p:txBody>
      </p:sp>
      <p:sp>
        <p:nvSpPr>
          <p:cNvPr id="10" name="TextBox 9"/>
          <p:cNvSpPr txBox="1"/>
          <p:nvPr/>
        </p:nvSpPr>
        <p:spPr>
          <a:xfrm>
            <a:off x="619125" y="1677206"/>
            <a:ext cx="7915275" cy="461665"/>
          </a:xfrm>
          <a:prstGeom prst="rect">
            <a:avLst/>
          </a:prstGeom>
          <a:noFill/>
        </p:spPr>
        <p:txBody>
          <a:bodyPr wrap="square" rtlCol="0">
            <a:spAutoFit/>
          </a:bodyPr>
          <a:lstStyle/>
          <a:p>
            <a:pPr lvl="0"/>
            <a:r>
              <a:rPr lang="en-US" sz="2400" dirty="0" smtClean="0">
                <a:solidFill>
                  <a:prstClr val="black"/>
                </a:solidFill>
              </a:rPr>
              <a:t>Value Added Producer Grants (VAPG)</a:t>
            </a:r>
            <a:endParaRPr lang="en-US" dirty="0"/>
          </a:p>
        </p:txBody>
      </p:sp>
    </p:spTree>
    <p:extLst>
      <p:ext uri="{BB962C8B-B14F-4D97-AF65-F5344CB8AC3E}">
        <p14:creationId xmlns:p14="http://schemas.microsoft.com/office/powerpoint/2010/main" val="28058821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9ECA9DFD0290148BBACCECF78749AF1" ma:contentTypeVersion="0" ma:contentTypeDescription="Create a new document." ma:contentTypeScope="" ma:versionID="ed8ad8feac63495a7e17ad50b5f5accd">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C699D19-746C-4262-A159-B3FE9001D6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BDCA4C18-A302-4A91-BC3D-A534B5DD2203}">
  <ds:schemaRefs>
    <ds:schemaRef ds:uri="http://schemas.microsoft.com/sharepoint/v3/contenttype/forms"/>
  </ds:schemaRefs>
</ds:datastoreItem>
</file>

<file path=customXml/itemProps3.xml><?xml version="1.0" encoding="utf-8"?>
<ds:datastoreItem xmlns:ds="http://schemas.openxmlformats.org/officeDocument/2006/customXml" ds:itemID="{7B260ED6-06C5-4296-962B-91981024B2CD}">
  <ds:schemaRefs>
    <ds:schemaRef ds:uri="http://schemas.microsoft.com/office/2006/documentManagement/types"/>
    <ds:schemaRef ds:uri="http://schemas.openxmlformats.org/package/2006/metadata/core-properties"/>
    <ds:schemaRef ds:uri="http://schemas.microsoft.com/office/infopath/2007/PartnerControls"/>
    <ds:schemaRef ds:uri="http://www.w3.org/XML/1998/namespace"/>
    <ds:schemaRef ds:uri="http://purl.org/dc/dcmitype/"/>
    <ds:schemaRef ds:uri="http://purl.org/dc/terms/"/>
    <ds:schemaRef ds:uri="http://purl.org/dc/elements/1.1/"/>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3754</TotalTime>
  <Words>916</Words>
  <Application>Microsoft Office PowerPoint</Application>
  <PresentationFormat>On-screen Show (4:3)</PresentationFormat>
  <Paragraphs>218</Paragraphs>
  <Slides>20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Times New Roman</vt:lpstr>
      <vt:lpstr>Office Theme</vt:lpstr>
      <vt:lpstr>Wyoming Economic Development Association  Rural Development February, 2016 </vt:lpstr>
      <vt:lpstr>USDA</vt:lpstr>
      <vt:lpstr>Business &amp; Industry</vt:lpstr>
      <vt:lpstr>Revolving loan funds</vt:lpstr>
      <vt:lpstr>Agriculture</vt:lpstr>
      <vt:lpstr>PowerPoint Presentation</vt:lpstr>
      <vt:lpstr>PowerPoint Presentation</vt:lpstr>
      <vt:lpstr>PowerPoint Presentation</vt:lpstr>
      <vt:lpstr>PowerPoint Presentation</vt:lpstr>
      <vt:lpstr>HOUSING</vt:lpstr>
      <vt:lpstr>HEALTHCARE</vt:lpstr>
      <vt:lpstr>Utilities</vt:lpstr>
      <vt:lpstr>PowerPoint Presentation</vt:lpstr>
      <vt:lpstr>PowerPoint Presentation</vt:lpstr>
      <vt:lpstr>All Programs</vt:lpstr>
      <vt:lpstr>All Programs (cont.)</vt:lpstr>
      <vt:lpstr>All Programs (cont.)</vt:lpstr>
      <vt:lpstr>Partnerships</vt:lpstr>
      <vt:lpstr>PowerPoint Presentation</vt:lpstr>
      <vt:lpstr>CONTACT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Sherry Salmon</cp:lastModifiedBy>
  <cp:revision>115</cp:revision>
  <cp:lastPrinted>2014-10-23T18:55:33Z</cp:lastPrinted>
  <dcterms:created xsi:type="dcterms:W3CDTF">2012-10-22T18:54:08Z</dcterms:created>
  <dcterms:modified xsi:type="dcterms:W3CDTF">2016-02-08T22:18:40Z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0x01010049ECA9DFD0290148BBACCECF78749AF1</vt:lpwstr>
  </property>
</Properties>
</file>